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7"/>
  </p:notesMasterIdLst>
  <p:handoutMasterIdLst>
    <p:handoutMasterId r:id="rId48"/>
  </p:handoutMasterIdLst>
  <p:sldIdLst>
    <p:sldId id="353" r:id="rId2"/>
    <p:sldId id="730" r:id="rId3"/>
    <p:sldId id="731" r:id="rId4"/>
    <p:sldId id="732" r:id="rId5"/>
    <p:sldId id="733" r:id="rId6"/>
    <p:sldId id="734" r:id="rId7"/>
    <p:sldId id="740" r:id="rId8"/>
    <p:sldId id="741" r:id="rId9"/>
    <p:sldId id="742" r:id="rId10"/>
    <p:sldId id="689" r:id="rId11"/>
    <p:sldId id="690" r:id="rId12"/>
    <p:sldId id="743" r:id="rId13"/>
    <p:sldId id="744" r:id="rId14"/>
    <p:sldId id="752" r:id="rId15"/>
    <p:sldId id="753" r:id="rId16"/>
    <p:sldId id="751" r:id="rId17"/>
    <p:sldId id="745" r:id="rId18"/>
    <p:sldId id="750" r:id="rId19"/>
    <p:sldId id="746" r:id="rId20"/>
    <p:sldId id="747" r:id="rId21"/>
    <p:sldId id="748" r:id="rId22"/>
    <p:sldId id="694" r:id="rId23"/>
    <p:sldId id="695" r:id="rId24"/>
    <p:sldId id="727" r:id="rId25"/>
    <p:sldId id="696" r:id="rId26"/>
    <p:sldId id="754" r:id="rId27"/>
    <p:sldId id="761" r:id="rId28"/>
    <p:sldId id="757" r:id="rId29"/>
    <p:sldId id="759" r:id="rId30"/>
    <p:sldId id="714" r:id="rId31"/>
    <p:sldId id="716" r:id="rId32"/>
    <p:sldId id="760" r:id="rId33"/>
    <p:sldId id="724" r:id="rId34"/>
    <p:sldId id="729" r:id="rId35"/>
    <p:sldId id="720" r:id="rId36"/>
    <p:sldId id="739" r:id="rId37"/>
    <p:sldId id="721" r:id="rId38"/>
    <p:sldId id="725" r:id="rId39"/>
    <p:sldId id="723" r:id="rId40"/>
    <p:sldId id="701" r:id="rId41"/>
    <p:sldId id="702" r:id="rId42"/>
    <p:sldId id="700" r:id="rId43"/>
    <p:sldId id="738" r:id="rId44"/>
    <p:sldId id="718" r:id="rId45"/>
    <p:sldId id="7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13" autoAdjust="0"/>
    <p:restoredTop sz="94246" autoAdjust="0"/>
  </p:normalViewPr>
  <p:slideViewPr>
    <p:cSldViewPr snapToGrid="0">
      <p:cViewPr varScale="1">
        <p:scale>
          <a:sx n="128" d="100"/>
          <a:sy n="128" d="100"/>
        </p:scale>
        <p:origin x="952" y="176"/>
      </p:cViewPr>
      <p:guideLst>
        <p:guide orient="horz" pos="2160"/>
        <p:guide pos="3840"/>
      </p:guideLst>
    </p:cSldViewPr>
  </p:slideViewPr>
  <p:notesTextViewPr>
    <p:cViewPr>
      <p:scale>
        <a:sx n="1" d="1"/>
        <a:sy n="1" d="1"/>
      </p:scale>
      <p:origin x="0" y="0"/>
    </p:cViewPr>
  </p:notesTextViewPr>
  <p:sorterViewPr>
    <p:cViewPr>
      <p:scale>
        <a:sx n="98" d="100"/>
        <a:sy n="98" d="100"/>
      </p:scale>
      <p:origin x="0" y="8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87091-5D39-DF46-8F10-3E526D3F711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156F93-33B8-784F-A701-E843D52D35D5}">
      <dgm:prSet/>
      <dgm:spPr/>
      <dgm:t>
        <a:bodyPr/>
        <a:lstStyle/>
        <a:p>
          <a:r>
            <a:rPr lang="en-US" dirty="0"/>
            <a:t>libraries</a:t>
          </a:r>
        </a:p>
      </dgm:t>
    </dgm:pt>
    <dgm:pt modelId="{DC0B8860-8A1B-174A-B760-4B2496BB0C70}" type="parTrans" cxnId="{25D76369-376A-6745-A276-18800B02796C}">
      <dgm:prSet/>
      <dgm:spPr/>
      <dgm:t>
        <a:bodyPr/>
        <a:lstStyle/>
        <a:p>
          <a:endParaRPr lang="en-US"/>
        </a:p>
      </dgm:t>
    </dgm:pt>
    <dgm:pt modelId="{851D938A-E0B2-5243-A704-E0C2B4826A62}" type="sibTrans" cxnId="{25D76369-376A-6745-A276-18800B02796C}">
      <dgm:prSet/>
      <dgm:spPr/>
      <dgm:t>
        <a:bodyPr/>
        <a:lstStyle/>
        <a:p>
          <a:endParaRPr lang="en-US"/>
        </a:p>
      </dgm:t>
    </dgm:pt>
    <dgm:pt modelId="{645C80D1-42F6-124E-A6F9-475A44F6070A}">
      <dgm:prSet/>
      <dgm:spPr/>
      <dgm:t>
        <a:bodyPr/>
        <a:lstStyle/>
        <a:p>
          <a:r>
            <a:rPr lang="en-US" dirty="0"/>
            <a:t>SDK's</a:t>
          </a:r>
        </a:p>
      </dgm:t>
    </dgm:pt>
    <dgm:pt modelId="{9CFE8963-8A54-3844-9829-4B5B0C8E4F47}" type="parTrans" cxnId="{8929FE82-CE39-BB4F-A530-66B777CCB70A}">
      <dgm:prSet/>
      <dgm:spPr/>
      <dgm:t>
        <a:bodyPr/>
        <a:lstStyle/>
        <a:p>
          <a:endParaRPr lang="en-US"/>
        </a:p>
      </dgm:t>
    </dgm:pt>
    <dgm:pt modelId="{27802945-53DE-6F40-87DD-6198C47A8F28}" type="sibTrans" cxnId="{8929FE82-CE39-BB4F-A530-66B777CCB70A}">
      <dgm:prSet/>
      <dgm:spPr/>
      <dgm:t>
        <a:bodyPr/>
        <a:lstStyle/>
        <a:p>
          <a:endParaRPr lang="en-US"/>
        </a:p>
      </dgm:t>
    </dgm:pt>
    <dgm:pt modelId="{461A5A6C-338A-AF41-821B-C8596B5EB2AA}">
      <dgm:prSet/>
      <dgm:spPr/>
      <dgm:t>
        <a:bodyPr/>
        <a:lstStyle/>
        <a:p>
          <a:r>
            <a:rPr lang="en-US" dirty="0"/>
            <a:t>DSL's</a:t>
          </a:r>
        </a:p>
      </dgm:t>
    </dgm:pt>
    <dgm:pt modelId="{E5263B06-B980-234D-BD1D-AF2DC5BB5DBE}" type="parTrans" cxnId="{46314B45-F768-3F49-A165-F58631DC7A8D}">
      <dgm:prSet/>
      <dgm:spPr/>
      <dgm:t>
        <a:bodyPr/>
        <a:lstStyle/>
        <a:p>
          <a:endParaRPr lang="en-US"/>
        </a:p>
      </dgm:t>
    </dgm:pt>
    <dgm:pt modelId="{A6AB9FF3-2A92-1A45-A0A5-06464CEBFF71}" type="sibTrans" cxnId="{46314B45-F768-3F49-A165-F58631DC7A8D}">
      <dgm:prSet/>
      <dgm:spPr/>
      <dgm:t>
        <a:bodyPr/>
        <a:lstStyle/>
        <a:p>
          <a:endParaRPr lang="en-US"/>
        </a:p>
      </dgm:t>
    </dgm:pt>
    <dgm:pt modelId="{941D566F-7EFA-8940-94C5-72A942C2E7F4}">
      <dgm:prSet/>
      <dgm:spPr/>
      <dgm:t>
        <a:bodyPr/>
        <a:lstStyle/>
        <a:p>
          <a:r>
            <a:rPr lang="en-US" dirty="0"/>
            <a:t>High-level languages </a:t>
          </a:r>
        </a:p>
      </dgm:t>
    </dgm:pt>
    <dgm:pt modelId="{7C771D78-DAB3-7F49-BDA6-D45C48EF732B}" type="parTrans" cxnId="{2E20C34B-E481-FC44-98C4-082228465112}">
      <dgm:prSet/>
      <dgm:spPr/>
      <dgm:t>
        <a:bodyPr/>
        <a:lstStyle/>
        <a:p>
          <a:endParaRPr lang="en-US"/>
        </a:p>
      </dgm:t>
    </dgm:pt>
    <dgm:pt modelId="{64FCF758-A7E6-F241-9848-DF7E7C41B4D6}" type="sibTrans" cxnId="{2E20C34B-E481-FC44-98C4-082228465112}">
      <dgm:prSet/>
      <dgm:spPr/>
      <dgm:t>
        <a:bodyPr/>
        <a:lstStyle/>
        <a:p>
          <a:endParaRPr lang="en-US"/>
        </a:p>
      </dgm:t>
    </dgm:pt>
    <dgm:pt modelId="{D3C71352-9E57-3B4F-B3D8-D0645E6D8D34}" type="pres">
      <dgm:prSet presAssocID="{D9687091-5D39-DF46-8F10-3E526D3F7116}" presName="Name0" presStyleCnt="0">
        <dgm:presLayoutVars>
          <dgm:dir/>
          <dgm:resizeHandles val="exact"/>
        </dgm:presLayoutVars>
      </dgm:prSet>
      <dgm:spPr/>
    </dgm:pt>
    <dgm:pt modelId="{E358BDA5-68DF-9D40-AE21-A963A282BABD}" type="pres">
      <dgm:prSet presAssocID="{2D156F93-33B8-784F-A701-E843D52D35D5}" presName="node" presStyleLbl="node1" presStyleIdx="0" presStyleCnt="4">
        <dgm:presLayoutVars>
          <dgm:bulletEnabled val="1"/>
        </dgm:presLayoutVars>
      </dgm:prSet>
      <dgm:spPr/>
    </dgm:pt>
    <dgm:pt modelId="{11EA712D-072A-334C-8FA1-1D914E2E0475}" type="pres">
      <dgm:prSet presAssocID="{851D938A-E0B2-5243-A704-E0C2B4826A62}" presName="sibTrans" presStyleLbl="sibTrans2D1" presStyleIdx="0" presStyleCnt="3"/>
      <dgm:spPr/>
    </dgm:pt>
    <dgm:pt modelId="{BF0911ED-843F-994F-B5A2-D52F9D253A88}" type="pres">
      <dgm:prSet presAssocID="{851D938A-E0B2-5243-A704-E0C2B4826A62}" presName="connectorText" presStyleLbl="sibTrans2D1" presStyleIdx="0" presStyleCnt="3"/>
      <dgm:spPr/>
    </dgm:pt>
    <dgm:pt modelId="{24946CCC-38CE-E446-AC45-1C0279F46D60}" type="pres">
      <dgm:prSet presAssocID="{645C80D1-42F6-124E-A6F9-475A44F6070A}" presName="node" presStyleLbl="node1" presStyleIdx="1" presStyleCnt="4">
        <dgm:presLayoutVars>
          <dgm:bulletEnabled val="1"/>
        </dgm:presLayoutVars>
      </dgm:prSet>
      <dgm:spPr/>
    </dgm:pt>
    <dgm:pt modelId="{4C9C8DFD-5983-BD41-8951-C4153EC1FA5F}" type="pres">
      <dgm:prSet presAssocID="{27802945-53DE-6F40-87DD-6198C47A8F28}" presName="sibTrans" presStyleLbl="sibTrans2D1" presStyleIdx="1" presStyleCnt="3"/>
      <dgm:spPr/>
    </dgm:pt>
    <dgm:pt modelId="{1F842FA3-F85E-1046-B7EB-C1768A44CA24}" type="pres">
      <dgm:prSet presAssocID="{27802945-53DE-6F40-87DD-6198C47A8F28}" presName="connectorText" presStyleLbl="sibTrans2D1" presStyleIdx="1" presStyleCnt="3"/>
      <dgm:spPr/>
    </dgm:pt>
    <dgm:pt modelId="{88295F58-84BB-2642-9A44-62F9A9DE183F}" type="pres">
      <dgm:prSet presAssocID="{461A5A6C-338A-AF41-821B-C8596B5EB2AA}" presName="node" presStyleLbl="node1" presStyleIdx="2" presStyleCnt="4">
        <dgm:presLayoutVars>
          <dgm:bulletEnabled val="1"/>
        </dgm:presLayoutVars>
      </dgm:prSet>
      <dgm:spPr/>
    </dgm:pt>
    <dgm:pt modelId="{40BA652C-819C-BA43-AD42-1BFD22E5798B}" type="pres">
      <dgm:prSet presAssocID="{A6AB9FF3-2A92-1A45-A0A5-06464CEBFF71}" presName="sibTrans" presStyleLbl="sibTrans2D1" presStyleIdx="2" presStyleCnt="3"/>
      <dgm:spPr/>
    </dgm:pt>
    <dgm:pt modelId="{087B5311-DD34-104F-AC6F-C52C19614197}" type="pres">
      <dgm:prSet presAssocID="{A6AB9FF3-2A92-1A45-A0A5-06464CEBFF71}" presName="connectorText" presStyleLbl="sibTrans2D1" presStyleIdx="2" presStyleCnt="3"/>
      <dgm:spPr/>
    </dgm:pt>
    <dgm:pt modelId="{92BAEFAE-F2AA-6C46-A970-58C11630F9B6}" type="pres">
      <dgm:prSet presAssocID="{941D566F-7EFA-8940-94C5-72A942C2E7F4}" presName="node" presStyleLbl="node1" presStyleIdx="3" presStyleCnt="4">
        <dgm:presLayoutVars>
          <dgm:bulletEnabled val="1"/>
        </dgm:presLayoutVars>
      </dgm:prSet>
      <dgm:spPr/>
    </dgm:pt>
  </dgm:ptLst>
  <dgm:cxnLst>
    <dgm:cxn modelId="{D52E7607-7100-9948-9363-0C48F80B0A2C}" type="presOf" srcId="{27802945-53DE-6F40-87DD-6198C47A8F28}" destId="{1F842FA3-F85E-1046-B7EB-C1768A44CA24}" srcOrd="1" destOrd="0" presId="urn:microsoft.com/office/officeart/2005/8/layout/process1"/>
    <dgm:cxn modelId="{CB71CD2A-558A-6C4F-A458-49ED16A93A50}" type="presOf" srcId="{2D156F93-33B8-784F-A701-E843D52D35D5}" destId="{E358BDA5-68DF-9D40-AE21-A963A282BABD}" srcOrd="0" destOrd="0" presId="urn:microsoft.com/office/officeart/2005/8/layout/process1"/>
    <dgm:cxn modelId="{BE1D733F-35AB-C84E-8192-0A808A8B6F9C}" type="presOf" srcId="{461A5A6C-338A-AF41-821B-C8596B5EB2AA}" destId="{88295F58-84BB-2642-9A44-62F9A9DE183F}" srcOrd="0" destOrd="0" presId="urn:microsoft.com/office/officeart/2005/8/layout/process1"/>
    <dgm:cxn modelId="{46314B45-F768-3F49-A165-F58631DC7A8D}" srcId="{D9687091-5D39-DF46-8F10-3E526D3F7116}" destId="{461A5A6C-338A-AF41-821B-C8596B5EB2AA}" srcOrd="2" destOrd="0" parTransId="{E5263B06-B980-234D-BD1D-AF2DC5BB5DBE}" sibTransId="{A6AB9FF3-2A92-1A45-A0A5-06464CEBFF71}"/>
    <dgm:cxn modelId="{0F2C8847-04CB-9144-9573-476155F28556}" type="presOf" srcId="{851D938A-E0B2-5243-A704-E0C2B4826A62}" destId="{BF0911ED-843F-994F-B5A2-D52F9D253A88}" srcOrd="1" destOrd="0" presId="urn:microsoft.com/office/officeart/2005/8/layout/process1"/>
    <dgm:cxn modelId="{2E20C34B-E481-FC44-98C4-082228465112}" srcId="{D9687091-5D39-DF46-8F10-3E526D3F7116}" destId="{941D566F-7EFA-8940-94C5-72A942C2E7F4}" srcOrd="3" destOrd="0" parTransId="{7C771D78-DAB3-7F49-BDA6-D45C48EF732B}" sibTransId="{64FCF758-A7E6-F241-9848-DF7E7C41B4D6}"/>
    <dgm:cxn modelId="{25D76369-376A-6745-A276-18800B02796C}" srcId="{D9687091-5D39-DF46-8F10-3E526D3F7116}" destId="{2D156F93-33B8-784F-A701-E843D52D35D5}" srcOrd="0" destOrd="0" parTransId="{DC0B8860-8A1B-174A-B760-4B2496BB0C70}" sibTransId="{851D938A-E0B2-5243-A704-E0C2B4826A62}"/>
    <dgm:cxn modelId="{72832973-90CB-5B44-8E4B-B38E9E1C6861}" type="presOf" srcId="{851D938A-E0B2-5243-A704-E0C2B4826A62}" destId="{11EA712D-072A-334C-8FA1-1D914E2E0475}" srcOrd="0" destOrd="0" presId="urn:microsoft.com/office/officeart/2005/8/layout/process1"/>
    <dgm:cxn modelId="{7920B878-9556-B442-9C4B-3304862D9959}" type="presOf" srcId="{27802945-53DE-6F40-87DD-6198C47A8F28}" destId="{4C9C8DFD-5983-BD41-8951-C4153EC1FA5F}" srcOrd="0" destOrd="0" presId="urn:microsoft.com/office/officeart/2005/8/layout/process1"/>
    <dgm:cxn modelId="{8929FE82-CE39-BB4F-A530-66B777CCB70A}" srcId="{D9687091-5D39-DF46-8F10-3E526D3F7116}" destId="{645C80D1-42F6-124E-A6F9-475A44F6070A}" srcOrd="1" destOrd="0" parTransId="{9CFE8963-8A54-3844-9829-4B5B0C8E4F47}" sibTransId="{27802945-53DE-6F40-87DD-6198C47A8F28}"/>
    <dgm:cxn modelId="{7057979F-B3AF-AC4C-B81E-F44D7FC5359E}" type="presOf" srcId="{A6AB9FF3-2A92-1A45-A0A5-06464CEBFF71}" destId="{087B5311-DD34-104F-AC6F-C52C19614197}" srcOrd="1" destOrd="0" presId="urn:microsoft.com/office/officeart/2005/8/layout/process1"/>
    <dgm:cxn modelId="{D85170B1-FAE1-6742-9612-E2E57D85BD3A}" type="presOf" srcId="{A6AB9FF3-2A92-1A45-A0A5-06464CEBFF71}" destId="{40BA652C-819C-BA43-AD42-1BFD22E5798B}" srcOrd="0" destOrd="0" presId="urn:microsoft.com/office/officeart/2005/8/layout/process1"/>
    <dgm:cxn modelId="{050294DB-5A9F-4E4B-A311-F60C7BB52F86}" type="presOf" srcId="{941D566F-7EFA-8940-94C5-72A942C2E7F4}" destId="{92BAEFAE-F2AA-6C46-A970-58C11630F9B6}" srcOrd="0" destOrd="0" presId="urn:microsoft.com/office/officeart/2005/8/layout/process1"/>
    <dgm:cxn modelId="{41F423EC-E431-624C-B799-7E29D88A6B86}" type="presOf" srcId="{645C80D1-42F6-124E-A6F9-475A44F6070A}" destId="{24946CCC-38CE-E446-AC45-1C0279F46D60}" srcOrd="0" destOrd="0" presId="urn:microsoft.com/office/officeart/2005/8/layout/process1"/>
    <dgm:cxn modelId="{B6E1E1F3-1F92-7047-A6CC-65E2BBA54197}" type="presOf" srcId="{D9687091-5D39-DF46-8F10-3E526D3F7116}" destId="{D3C71352-9E57-3B4F-B3D8-D0645E6D8D34}" srcOrd="0" destOrd="0" presId="urn:microsoft.com/office/officeart/2005/8/layout/process1"/>
    <dgm:cxn modelId="{864AFF46-17D6-4A40-8455-CE01483B10C8}" type="presParOf" srcId="{D3C71352-9E57-3B4F-B3D8-D0645E6D8D34}" destId="{E358BDA5-68DF-9D40-AE21-A963A282BABD}" srcOrd="0" destOrd="0" presId="urn:microsoft.com/office/officeart/2005/8/layout/process1"/>
    <dgm:cxn modelId="{8587FD02-F017-1D40-B921-907FE47073D0}" type="presParOf" srcId="{D3C71352-9E57-3B4F-B3D8-D0645E6D8D34}" destId="{11EA712D-072A-334C-8FA1-1D914E2E0475}" srcOrd="1" destOrd="0" presId="urn:microsoft.com/office/officeart/2005/8/layout/process1"/>
    <dgm:cxn modelId="{7BCECB9F-9055-9541-939B-CCEFE29D26E1}" type="presParOf" srcId="{11EA712D-072A-334C-8FA1-1D914E2E0475}" destId="{BF0911ED-843F-994F-B5A2-D52F9D253A88}" srcOrd="0" destOrd="0" presId="urn:microsoft.com/office/officeart/2005/8/layout/process1"/>
    <dgm:cxn modelId="{8F8C525E-062D-1348-84D9-4B37D2E615DE}" type="presParOf" srcId="{D3C71352-9E57-3B4F-B3D8-D0645E6D8D34}" destId="{24946CCC-38CE-E446-AC45-1C0279F46D60}" srcOrd="2" destOrd="0" presId="urn:microsoft.com/office/officeart/2005/8/layout/process1"/>
    <dgm:cxn modelId="{A4E7473F-E82D-5A4C-8728-55F55BEBABAB}" type="presParOf" srcId="{D3C71352-9E57-3B4F-B3D8-D0645E6D8D34}" destId="{4C9C8DFD-5983-BD41-8951-C4153EC1FA5F}" srcOrd="3" destOrd="0" presId="urn:microsoft.com/office/officeart/2005/8/layout/process1"/>
    <dgm:cxn modelId="{9C1F9CB2-C211-F948-A806-BCBA32CD9E35}" type="presParOf" srcId="{4C9C8DFD-5983-BD41-8951-C4153EC1FA5F}" destId="{1F842FA3-F85E-1046-B7EB-C1768A44CA24}" srcOrd="0" destOrd="0" presId="urn:microsoft.com/office/officeart/2005/8/layout/process1"/>
    <dgm:cxn modelId="{49D0E08B-A522-EE4B-9078-22E2D0A265AC}" type="presParOf" srcId="{D3C71352-9E57-3B4F-B3D8-D0645E6D8D34}" destId="{88295F58-84BB-2642-9A44-62F9A9DE183F}" srcOrd="4" destOrd="0" presId="urn:microsoft.com/office/officeart/2005/8/layout/process1"/>
    <dgm:cxn modelId="{706D4C6C-9E11-CE47-B012-C1AE04BAFB0C}" type="presParOf" srcId="{D3C71352-9E57-3B4F-B3D8-D0645E6D8D34}" destId="{40BA652C-819C-BA43-AD42-1BFD22E5798B}" srcOrd="5" destOrd="0" presId="urn:microsoft.com/office/officeart/2005/8/layout/process1"/>
    <dgm:cxn modelId="{52137534-67A6-8145-9291-0F63821D7F90}" type="presParOf" srcId="{40BA652C-819C-BA43-AD42-1BFD22E5798B}" destId="{087B5311-DD34-104F-AC6F-C52C19614197}" srcOrd="0" destOrd="0" presId="urn:microsoft.com/office/officeart/2005/8/layout/process1"/>
    <dgm:cxn modelId="{013DEB6A-EEE7-6848-8C16-0B251DA77CB5}" type="presParOf" srcId="{D3C71352-9E57-3B4F-B3D8-D0645E6D8D34}" destId="{92BAEFAE-F2AA-6C46-A970-58C11630F9B6}"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687091-5D39-DF46-8F10-3E526D3F711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156F93-33B8-784F-A701-E843D52D35D5}">
      <dgm:prSet/>
      <dgm:spPr>
        <a:solidFill>
          <a:schemeClr val="bg2"/>
        </a:solidFill>
      </dgm:spPr>
      <dgm:t>
        <a:bodyPr/>
        <a:lstStyle/>
        <a:p>
          <a:r>
            <a:rPr lang="en-US" dirty="0"/>
            <a:t>libraries</a:t>
          </a:r>
        </a:p>
      </dgm:t>
    </dgm:pt>
    <dgm:pt modelId="{DC0B8860-8A1B-174A-B760-4B2496BB0C70}" type="parTrans" cxnId="{25D76369-376A-6745-A276-18800B02796C}">
      <dgm:prSet/>
      <dgm:spPr/>
      <dgm:t>
        <a:bodyPr/>
        <a:lstStyle/>
        <a:p>
          <a:endParaRPr lang="en-US"/>
        </a:p>
      </dgm:t>
    </dgm:pt>
    <dgm:pt modelId="{851D938A-E0B2-5243-A704-E0C2B4826A62}" type="sibTrans" cxnId="{25D76369-376A-6745-A276-18800B02796C}">
      <dgm:prSet/>
      <dgm:spPr/>
      <dgm:t>
        <a:bodyPr/>
        <a:lstStyle/>
        <a:p>
          <a:endParaRPr lang="en-US"/>
        </a:p>
      </dgm:t>
    </dgm:pt>
    <dgm:pt modelId="{645C80D1-42F6-124E-A6F9-475A44F6070A}">
      <dgm:prSet/>
      <dgm:spPr>
        <a:solidFill>
          <a:schemeClr val="bg2"/>
        </a:solidFill>
      </dgm:spPr>
      <dgm:t>
        <a:bodyPr/>
        <a:lstStyle/>
        <a:p>
          <a:r>
            <a:rPr lang="en-US" dirty="0"/>
            <a:t>SDK's</a:t>
          </a:r>
        </a:p>
      </dgm:t>
    </dgm:pt>
    <dgm:pt modelId="{9CFE8963-8A54-3844-9829-4B5B0C8E4F47}" type="parTrans" cxnId="{8929FE82-CE39-BB4F-A530-66B777CCB70A}">
      <dgm:prSet/>
      <dgm:spPr/>
      <dgm:t>
        <a:bodyPr/>
        <a:lstStyle/>
        <a:p>
          <a:endParaRPr lang="en-US"/>
        </a:p>
      </dgm:t>
    </dgm:pt>
    <dgm:pt modelId="{27802945-53DE-6F40-87DD-6198C47A8F28}" type="sibTrans" cxnId="{8929FE82-CE39-BB4F-A530-66B777CCB70A}">
      <dgm:prSet/>
      <dgm:spPr/>
      <dgm:t>
        <a:bodyPr/>
        <a:lstStyle/>
        <a:p>
          <a:endParaRPr lang="en-US"/>
        </a:p>
      </dgm:t>
    </dgm:pt>
    <dgm:pt modelId="{461A5A6C-338A-AF41-821B-C8596B5EB2AA}">
      <dgm:prSet/>
      <dgm:spPr>
        <a:solidFill>
          <a:schemeClr val="bg2"/>
        </a:solidFill>
      </dgm:spPr>
      <dgm:t>
        <a:bodyPr/>
        <a:lstStyle/>
        <a:p>
          <a:r>
            <a:rPr lang="en-US" dirty="0"/>
            <a:t>DSL's</a:t>
          </a:r>
        </a:p>
      </dgm:t>
    </dgm:pt>
    <dgm:pt modelId="{E5263B06-B980-234D-BD1D-AF2DC5BB5DBE}" type="parTrans" cxnId="{46314B45-F768-3F49-A165-F58631DC7A8D}">
      <dgm:prSet/>
      <dgm:spPr/>
      <dgm:t>
        <a:bodyPr/>
        <a:lstStyle/>
        <a:p>
          <a:endParaRPr lang="en-US"/>
        </a:p>
      </dgm:t>
    </dgm:pt>
    <dgm:pt modelId="{A6AB9FF3-2A92-1A45-A0A5-06464CEBFF71}" type="sibTrans" cxnId="{46314B45-F768-3F49-A165-F58631DC7A8D}">
      <dgm:prSet/>
      <dgm:spPr/>
      <dgm:t>
        <a:bodyPr/>
        <a:lstStyle/>
        <a:p>
          <a:endParaRPr lang="en-US"/>
        </a:p>
      </dgm:t>
    </dgm:pt>
    <dgm:pt modelId="{941D566F-7EFA-8940-94C5-72A942C2E7F4}">
      <dgm:prSet/>
      <dgm:spPr>
        <a:solidFill>
          <a:srgbClr val="FF0000"/>
        </a:solidFill>
      </dgm:spPr>
      <dgm:t>
        <a:bodyPr/>
        <a:lstStyle/>
        <a:p>
          <a:r>
            <a:rPr lang="en-US" dirty="0"/>
            <a:t>High-level languages </a:t>
          </a:r>
        </a:p>
      </dgm:t>
    </dgm:pt>
    <dgm:pt modelId="{7C771D78-DAB3-7F49-BDA6-D45C48EF732B}" type="parTrans" cxnId="{2E20C34B-E481-FC44-98C4-082228465112}">
      <dgm:prSet/>
      <dgm:spPr/>
      <dgm:t>
        <a:bodyPr/>
        <a:lstStyle/>
        <a:p>
          <a:endParaRPr lang="en-US"/>
        </a:p>
      </dgm:t>
    </dgm:pt>
    <dgm:pt modelId="{64FCF758-A7E6-F241-9848-DF7E7C41B4D6}" type="sibTrans" cxnId="{2E20C34B-E481-FC44-98C4-082228465112}">
      <dgm:prSet/>
      <dgm:spPr/>
      <dgm:t>
        <a:bodyPr/>
        <a:lstStyle/>
        <a:p>
          <a:endParaRPr lang="en-US"/>
        </a:p>
      </dgm:t>
    </dgm:pt>
    <dgm:pt modelId="{D3C71352-9E57-3B4F-B3D8-D0645E6D8D34}" type="pres">
      <dgm:prSet presAssocID="{D9687091-5D39-DF46-8F10-3E526D3F7116}" presName="Name0" presStyleCnt="0">
        <dgm:presLayoutVars>
          <dgm:dir/>
          <dgm:resizeHandles val="exact"/>
        </dgm:presLayoutVars>
      </dgm:prSet>
      <dgm:spPr/>
    </dgm:pt>
    <dgm:pt modelId="{E358BDA5-68DF-9D40-AE21-A963A282BABD}" type="pres">
      <dgm:prSet presAssocID="{2D156F93-33B8-784F-A701-E843D52D35D5}" presName="node" presStyleLbl="node1" presStyleIdx="0" presStyleCnt="4">
        <dgm:presLayoutVars>
          <dgm:bulletEnabled val="1"/>
        </dgm:presLayoutVars>
      </dgm:prSet>
      <dgm:spPr/>
    </dgm:pt>
    <dgm:pt modelId="{11EA712D-072A-334C-8FA1-1D914E2E0475}" type="pres">
      <dgm:prSet presAssocID="{851D938A-E0B2-5243-A704-E0C2B4826A62}" presName="sibTrans" presStyleLbl="sibTrans2D1" presStyleIdx="0" presStyleCnt="3"/>
      <dgm:spPr/>
    </dgm:pt>
    <dgm:pt modelId="{BF0911ED-843F-994F-B5A2-D52F9D253A88}" type="pres">
      <dgm:prSet presAssocID="{851D938A-E0B2-5243-A704-E0C2B4826A62}" presName="connectorText" presStyleLbl="sibTrans2D1" presStyleIdx="0" presStyleCnt="3"/>
      <dgm:spPr/>
    </dgm:pt>
    <dgm:pt modelId="{24946CCC-38CE-E446-AC45-1C0279F46D60}" type="pres">
      <dgm:prSet presAssocID="{645C80D1-42F6-124E-A6F9-475A44F6070A}" presName="node" presStyleLbl="node1" presStyleIdx="1" presStyleCnt="4">
        <dgm:presLayoutVars>
          <dgm:bulletEnabled val="1"/>
        </dgm:presLayoutVars>
      </dgm:prSet>
      <dgm:spPr/>
    </dgm:pt>
    <dgm:pt modelId="{4C9C8DFD-5983-BD41-8951-C4153EC1FA5F}" type="pres">
      <dgm:prSet presAssocID="{27802945-53DE-6F40-87DD-6198C47A8F28}" presName="sibTrans" presStyleLbl="sibTrans2D1" presStyleIdx="1" presStyleCnt="3"/>
      <dgm:spPr/>
    </dgm:pt>
    <dgm:pt modelId="{1F842FA3-F85E-1046-B7EB-C1768A44CA24}" type="pres">
      <dgm:prSet presAssocID="{27802945-53DE-6F40-87DD-6198C47A8F28}" presName="connectorText" presStyleLbl="sibTrans2D1" presStyleIdx="1" presStyleCnt="3"/>
      <dgm:spPr/>
    </dgm:pt>
    <dgm:pt modelId="{88295F58-84BB-2642-9A44-62F9A9DE183F}" type="pres">
      <dgm:prSet presAssocID="{461A5A6C-338A-AF41-821B-C8596B5EB2AA}" presName="node" presStyleLbl="node1" presStyleIdx="2" presStyleCnt="4">
        <dgm:presLayoutVars>
          <dgm:bulletEnabled val="1"/>
        </dgm:presLayoutVars>
      </dgm:prSet>
      <dgm:spPr/>
    </dgm:pt>
    <dgm:pt modelId="{40BA652C-819C-BA43-AD42-1BFD22E5798B}" type="pres">
      <dgm:prSet presAssocID="{A6AB9FF3-2A92-1A45-A0A5-06464CEBFF71}" presName="sibTrans" presStyleLbl="sibTrans2D1" presStyleIdx="2" presStyleCnt="3"/>
      <dgm:spPr/>
    </dgm:pt>
    <dgm:pt modelId="{087B5311-DD34-104F-AC6F-C52C19614197}" type="pres">
      <dgm:prSet presAssocID="{A6AB9FF3-2A92-1A45-A0A5-06464CEBFF71}" presName="connectorText" presStyleLbl="sibTrans2D1" presStyleIdx="2" presStyleCnt="3"/>
      <dgm:spPr/>
    </dgm:pt>
    <dgm:pt modelId="{92BAEFAE-F2AA-6C46-A970-58C11630F9B6}" type="pres">
      <dgm:prSet presAssocID="{941D566F-7EFA-8940-94C5-72A942C2E7F4}" presName="node" presStyleLbl="node1" presStyleIdx="3" presStyleCnt="4">
        <dgm:presLayoutVars>
          <dgm:bulletEnabled val="1"/>
        </dgm:presLayoutVars>
      </dgm:prSet>
      <dgm:spPr/>
    </dgm:pt>
  </dgm:ptLst>
  <dgm:cxnLst>
    <dgm:cxn modelId="{D52E7607-7100-9948-9363-0C48F80B0A2C}" type="presOf" srcId="{27802945-53DE-6F40-87DD-6198C47A8F28}" destId="{1F842FA3-F85E-1046-B7EB-C1768A44CA24}" srcOrd="1" destOrd="0" presId="urn:microsoft.com/office/officeart/2005/8/layout/process1"/>
    <dgm:cxn modelId="{CB71CD2A-558A-6C4F-A458-49ED16A93A50}" type="presOf" srcId="{2D156F93-33B8-784F-A701-E843D52D35D5}" destId="{E358BDA5-68DF-9D40-AE21-A963A282BABD}" srcOrd="0" destOrd="0" presId="urn:microsoft.com/office/officeart/2005/8/layout/process1"/>
    <dgm:cxn modelId="{BE1D733F-35AB-C84E-8192-0A808A8B6F9C}" type="presOf" srcId="{461A5A6C-338A-AF41-821B-C8596B5EB2AA}" destId="{88295F58-84BB-2642-9A44-62F9A9DE183F}" srcOrd="0" destOrd="0" presId="urn:microsoft.com/office/officeart/2005/8/layout/process1"/>
    <dgm:cxn modelId="{46314B45-F768-3F49-A165-F58631DC7A8D}" srcId="{D9687091-5D39-DF46-8F10-3E526D3F7116}" destId="{461A5A6C-338A-AF41-821B-C8596B5EB2AA}" srcOrd="2" destOrd="0" parTransId="{E5263B06-B980-234D-BD1D-AF2DC5BB5DBE}" sibTransId="{A6AB9FF3-2A92-1A45-A0A5-06464CEBFF71}"/>
    <dgm:cxn modelId="{0F2C8847-04CB-9144-9573-476155F28556}" type="presOf" srcId="{851D938A-E0B2-5243-A704-E0C2B4826A62}" destId="{BF0911ED-843F-994F-B5A2-D52F9D253A88}" srcOrd="1" destOrd="0" presId="urn:microsoft.com/office/officeart/2005/8/layout/process1"/>
    <dgm:cxn modelId="{2E20C34B-E481-FC44-98C4-082228465112}" srcId="{D9687091-5D39-DF46-8F10-3E526D3F7116}" destId="{941D566F-7EFA-8940-94C5-72A942C2E7F4}" srcOrd="3" destOrd="0" parTransId="{7C771D78-DAB3-7F49-BDA6-D45C48EF732B}" sibTransId="{64FCF758-A7E6-F241-9848-DF7E7C41B4D6}"/>
    <dgm:cxn modelId="{25D76369-376A-6745-A276-18800B02796C}" srcId="{D9687091-5D39-DF46-8F10-3E526D3F7116}" destId="{2D156F93-33B8-784F-A701-E843D52D35D5}" srcOrd="0" destOrd="0" parTransId="{DC0B8860-8A1B-174A-B760-4B2496BB0C70}" sibTransId="{851D938A-E0B2-5243-A704-E0C2B4826A62}"/>
    <dgm:cxn modelId="{72832973-90CB-5B44-8E4B-B38E9E1C6861}" type="presOf" srcId="{851D938A-E0B2-5243-A704-E0C2B4826A62}" destId="{11EA712D-072A-334C-8FA1-1D914E2E0475}" srcOrd="0" destOrd="0" presId="urn:microsoft.com/office/officeart/2005/8/layout/process1"/>
    <dgm:cxn modelId="{7920B878-9556-B442-9C4B-3304862D9959}" type="presOf" srcId="{27802945-53DE-6F40-87DD-6198C47A8F28}" destId="{4C9C8DFD-5983-BD41-8951-C4153EC1FA5F}" srcOrd="0" destOrd="0" presId="urn:microsoft.com/office/officeart/2005/8/layout/process1"/>
    <dgm:cxn modelId="{8929FE82-CE39-BB4F-A530-66B777CCB70A}" srcId="{D9687091-5D39-DF46-8F10-3E526D3F7116}" destId="{645C80D1-42F6-124E-A6F9-475A44F6070A}" srcOrd="1" destOrd="0" parTransId="{9CFE8963-8A54-3844-9829-4B5B0C8E4F47}" sibTransId="{27802945-53DE-6F40-87DD-6198C47A8F28}"/>
    <dgm:cxn modelId="{7057979F-B3AF-AC4C-B81E-F44D7FC5359E}" type="presOf" srcId="{A6AB9FF3-2A92-1A45-A0A5-06464CEBFF71}" destId="{087B5311-DD34-104F-AC6F-C52C19614197}" srcOrd="1" destOrd="0" presId="urn:microsoft.com/office/officeart/2005/8/layout/process1"/>
    <dgm:cxn modelId="{D85170B1-FAE1-6742-9612-E2E57D85BD3A}" type="presOf" srcId="{A6AB9FF3-2A92-1A45-A0A5-06464CEBFF71}" destId="{40BA652C-819C-BA43-AD42-1BFD22E5798B}" srcOrd="0" destOrd="0" presId="urn:microsoft.com/office/officeart/2005/8/layout/process1"/>
    <dgm:cxn modelId="{050294DB-5A9F-4E4B-A311-F60C7BB52F86}" type="presOf" srcId="{941D566F-7EFA-8940-94C5-72A942C2E7F4}" destId="{92BAEFAE-F2AA-6C46-A970-58C11630F9B6}" srcOrd="0" destOrd="0" presId="urn:microsoft.com/office/officeart/2005/8/layout/process1"/>
    <dgm:cxn modelId="{41F423EC-E431-624C-B799-7E29D88A6B86}" type="presOf" srcId="{645C80D1-42F6-124E-A6F9-475A44F6070A}" destId="{24946CCC-38CE-E446-AC45-1C0279F46D60}" srcOrd="0" destOrd="0" presId="urn:microsoft.com/office/officeart/2005/8/layout/process1"/>
    <dgm:cxn modelId="{B6E1E1F3-1F92-7047-A6CC-65E2BBA54197}" type="presOf" srcId="{D9687091-5D39-DF46-8F10-3E526D3F7116}" destId="{D3C71352-9E57-3B4F-B3D8-D0645E6D8D34}" srcOrd="0" destOrd="0" presId="urn:microsoft.com/office/officeart/2005/8/layout/process1"/>
    <dgm:cxn modelId="{864AFF46-17D6-4A40-8455-CE01483B10C8}" type="presParOf" srcId="{D3C71352-9E57-3B4F-B3D8-D0645E6D8D34}" destId="{E358BDA5-68DF-9D40-AE21-A963A282BABD}" srcOrd="0" destOrd="0" presId="urn:microsoft.com/office/officeart/2005/8/layout/process1"/>
    <dgm:cxn modelId="{8587FD02-F017-1D40-B921-907FE47073D0}" type="presParOf" srcId="{D3C71352-9E57-3B4F-B3D8-D0645E6D8D34}" destId="{11EA712D-072A-334C-8FA1-1D914E2E0475}" srcOrd="1" destOrd="0" presId="urn:microsoft.com/office/officeart/2005/8/layout/process1"/>
    <dgm:cxn modelId="{7BCECB9F-9055-9541-939B-CCEFE29D26E1}" type="presParOf" srcId="{11EA712D-072A-334C-8FA1-1D914E2E0475}" destId="{BF0911ED-843F-994F-B5A2-D52F9D253A88}" srcOrd="0" destOrd="0" presId="urn:microsoft.com/office/officeart/2005/8/layout/process1"/>
    <dgm:cxn modelId="{8F8C525E-062D-1348-84D9-4B37D2E615DE}" type="presParOf" srcId="{D3C71352-9E57-3B4F-B3D8-D0645E6D8D34}" destId="{24946CCC-38CE-E446-AC45-1C0279F46D60}" srcOrd="2" destOrd="0" presId="urn:microsoft.com/office/officeart/2005/8/layout/process1"/>
    <dgm:cxn modelId="{A4E7473F-E82D-5A4C-8728-55F55BEBABAB}" type="presParOf" srcId="{D3C71352-9E57-3B4F-B3D8-D0645E6D8D34}" destId="{4C9C8DFD-5983-BD41-8951-C4153EC1FA5F}" srcOrd="3" destOrd="0" presId="urn:microsoft.com/office/officeart/2005/8/layout/process1"/>
    <dgm:cxn modelId="{9C1F9CB2-C211-F948-A806-BCBA32CD9E35}" type="presParOf" srcId="{4C9C8DFD-5983-BD41-8951-C4153EC1FA5F}" destId="{1F842FA3-F85E-1046-B7EB-C1768A44CA24}" srcOrd="0" destOrd="0" presId="urn:microsoft.com/office/officeart/2005/8/layout/process1"/>
    <dgm:cxn modelId="{49D0E08B-A522-EE4B-9078-22E2D0A265AC}" type="presParOf" srcId="{D3C71352-9E57-3B4F-B3D8-D0645E6D8D34}" destId="{88295F58-84BB-2642-9A44-62F9A9DE183F}" srcOrd="4" destOrd="0" presId="urn:microsoft.com/office/officeart/2005/8/layout/process1"/>
    <dgm:cxn modelId="{706D4C6C-9E11-CE47-B012-C1AE04BAFB0C}" type="presParOf" srcId="{D3C71352-9E57-3B4F-B3D8-D0645E6D8D34}" destId="{40BA652C-819C-BA43-AD42-1BFD22E5798B}" srcOrd="5" destOrd="0" presId="urn:microsoft.com/office/officeart/2005/8/layout/process1"/>
    <dgm:cxn modelId="{52137534-67A6-8145-9291-0F63821D7F90}" type="presParOf" srcId="{40BA652C-819C-BA43-AD42-1BFD22E5798B}" destId="{087B5311-DD34-104F-AC6F-C52C19614197}" srcOrd="0" destOrd="0" presId="urn:microsoft.com/office/officeart/2005/8/layout/process1"/>
    <dgm:cxn modelId="{013DEB6A-EEE7-6848-8C16-0B251DA77CB5}" type="presParOf" srcId="{D3C71352-9E57-3B4F-B3D8-D0645E6D8D34}" destId="{92BAEFAE-F2AA-6C46-A970-58C11630F9B6}"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8BDA5-68DF-9D40-AE21-A963A282BABD}">
      <dsp:nvSpPr>
        <dsp:cNvPr id="0" name=""/>
        <dsp:cNvSpPr/>
      </dsp:nvSpPr>
      <dsp:spPr>
        <a:xfrm>
          <a:off x="2672" y="0"/>
          <a:ext cx="1168416" cy="327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libraries</a:t>
          </a:r>
        </a:p>
      </dsp:txBody>
      <dsp:txXfrm>
        <a:off x="12253" y="9581"/>
        <a:ext cx="1149254" cy="307946"/>
      </dsp:txXfrm>
    </dsp:sp>
    <dsp:sp modelId="{11EA712D-072A-334C-8FA1-1D914E2E0475}">
      <dsp:nvSpPr>
        <dsp:cNvPr id="0" name=""/>
        <dsp:cNvSpPr/>
      </dsp:nvSpPr>
      <dsp:spPr>
        <a:xfrm>
          <a:off x="1287930" y="18670"/>
          <a:ext cx="247704" cy="2897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287930" y="76623"/>
        <a:ext cx="173393" cy="173861"/>
      </dsp:txXfrm>
    </dsp:sp>
    <dsp:sp modelId="{24946CCC-38CE-E446-AC45-1C0279F46D60}">
      <dsp:nvSpPr>
        <dsp:cNvPr id="0" name=""/>
        <dsp:cNvSpPr/>
      </dsp:nvSpPr>
      <dsp:spPr>
        <a:xfrm>
          <a:off x="1638455" y="0"/>
          <a:ext cx="1168416" cy="327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SDK's</a:t>
          </a:r>
        </a:p>
      </dsp:txBody>
      <dsp:txXfrm>
        <a:off x="1648036" y="9581"/>
        <a:ext cx="1149254" cy="307946"/>
      </dsp:txXfrm>
    </dsp:sp>
    <dsp:sp modelId="{4C9C8DFD-5983-BD41-8951-C4153EC1FA5F}">
      <dsp:nvSpPr>
        <dsp:cNvPr id="0" name=""/>
        <dsp:cNvSpPr/>
      </dsp:nvSpPr>
      <dsp:spPr>
        <a:xfrm>
          <a:off x="2923714" y="18670"/>
          <a:ext cx="247704" cy="2897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3714" y="76623"/>
        <a:ext cx="173393" cy="173861"/>
      </dsp:txXfrm>
    </dsp:sp>
    <dsp:sp modelId="{88295F58-84BB-2642-9A44-62F9A9DE183F}">
      <dsp:nvSpPr>
        <dsp:cNvPr id="0" name=""/>
        <dsp:cNvSpPr/>
      </dsp:nvSpPr>
      <dsp:spPr>
        <a:xfrm>
          <a:off x="3274239" y="0"/>
          <a:ext cx="1168416" cy="327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DSL's</a:t>
          </a:r>
        </a:p>
      </dsp:txBody>
      <dsp:txXfrm>
        <a:off x="3283820" y="9581"/>
        <a:ext cx="1149254" cy="307946"/>
      </dsp:txXfrm>
    </dsp:sp>
    <dsp:sp modelId="{40BA652C-819C-BA43-AD42-1BFD22E5798B}">
      <dsp:nvSpPr>
        <dsp:cNvPr id="0" name=""/>
        <dsp:cNvSpPr/>
      </dsp:nvSpPr>
      <dsp:spPr>
        <a:xfrm>
          <a:off x="4559497" y="18670"/>
          <a:ext cx="247704" cy="2897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559497" y="76623"/>
        <a:ext cx="173393" cy="173861"/>
      </dsp:txXfrm>
    </dsp:sp>
    <dsp:sp modelId="{92BAEFAE-F2AA-6C46-A970-58C11630F9B6}">
      <dsp:nvSpPr>
        <dsp:cNvPr id="0" name=""/>
        <dsp:cNvSpPr/>
      </dsp:nvSpPr>
      <dsp:spPr>
        <a:xfrm>
          <a:off x="4910022" y="0"/>
          <a:ext cx="1168416" cy="327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High-level languages </a:t>
          </a:r>
        </a:p>
      </dsp:txBody>
      <dsp:txXfrm>
        <a:off x="4919603" y="9581"/>
        <a:ext cx="1149254" cy="307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8BDA5-68DF-9D40-AE21-A963A282BABD}">
      <dsp:nvSpPr>
        <dsp:cNvPr id="0" name=""/>
        <dsp:cNvSpPr/>
      </dsp:nvSpPr>
      <dsp:spPr>
        <a:xfrm>
          <a:off x="2743" y="0"/>
          <a:ext cx="1199337" cy="36933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libraries</a:t>
          </a:r>
        </a:p>
      </dsp:txBody>
      <dsp:txXfrm>
        <a:off x="13560" y="10817"/>
        <a:ext cx="1177703" cy="347698"/>
      </dsp:txXfrm>
    </dsp:sp>
    <dsp:sp modelId="{11EA712D-072A-334C-8FA1-1D914E2E0475}">
      <dsp:nvSpPr>
        <dsp:cNvPr id="0" name=""/>
        <dsp:cNvSpPr/>
      </dsp:nvSpPr>
      <dsp:spPr>
        <a:xfrm>
          <a:off x="1322014" y="35948"/>
          <a:ext cx="254259" cy="2974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322014" y="95435"/>
        <a:ext cx="177981" cy="178461"/>
      </dsp:txXfrm>
    </dsp:sp>
    <dsp:sp modelId="{24946CCC-38CE-E446-AC45-1C0279F46D60}">
      <dsp:nvSpPr>
        <dsp:cNvPr id="0" name=""/>
        <dsp:cNvSpPr/>
      </dsp:nvSpPr>
      <dsp:spPr>
        <a:xfrm>
          <a:off x="1681816" y="0"/>
          <a:ext cx="1199337" cy="36933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SDK's</a:t>
          </a:r>
        </a:p>
      </dsp:txBody>
      <dsp:txXfrm>
        <a:off x="1692633" y="10817"/>
        <a:ext cx="1177703" cy="347698"/>
      </dsp:txXfrm>
    </dsp:sp>
    <dsp:sp modelId="{4C9C8DFD-5983-BD41-8951-C4153EC1FA5F}">
      <dsp:nvSpPr>
        <dsp:cNvPr id="0" name=""/>
        <dsp:cNvSpPr/>
      </dsp:nvSpPr>
      <dsp:spPr>
        <a:xfrm>
          <a:off x="3001087" y="35948"/>
          <a:ext cx="254259" cy="2974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001087" y="95435"/>
        <a:ext cx="177981" cy="178461"/>
      </dsp:txXfrm>
    </dsp:sp>
    <dsp:sp modelId="{88295F58-84BB-2642-9A44-62F9A9DE183F}">
      <dsp:nvSpPr>
        <dsp:cNvPr id="0" name=""/>
        <dsp:cNvSpPr/>
      </dsp:nvSpPr>
      <dsp:spPr>
        <a:xfrm>
          <a:off x="3360889" y="0"/>
          <a:ext cx="1199337" cy="36933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DSL's</a:t>
          </a:r>
        </a:p>
      </dsp:txBody>
      <dsp:txXfrm>
        <a:off x="3371706" y="10817"/>
        <a:ext cx="1177703" cy="347698"/>
      </dsp:txXfrm>
    </dsp:sp>
    <dsp:sp modelId="{40BA652C-819C-BA43-AD42-1BFD22E5798B}">
      <dsp:nvSpPr>
        <dsp:cNvPr id="0" name=""/>
        <dsp:cNvSpPr/>
      </dsp:nvSpPr>
      <dsp:spPr>
        <a:xfrm>
          <a:off x="4680160" y="35948"/>
          <a:ext cx="254259" cy="2974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680160" y="95435"/>
        <a:ext cx="177981" cy="178461"/>
      </dsp:txXfrm>
    </dsp:sp>
    <dsp:sp modelId="{92BAEFAE-F2AA-6C46-A970-58C11630F9B6}">
      <dsp:nvSpPr>
        <dsp:cNvPr id="0" name=""/>
        <dsp:cNvSpPr/>
      </dsp:nvSpPr>
      <dsp:spPr>
        <a:xfrm>
          <a:off x="5039962" y="0"/>
          <a:ext cx="1199337" cy="369332"/>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High-level languages </a:t>
          </a:r>
        </a:p>
      </dsp:txBody>
      <dsp:txXfrm>
        <a:off x="5050779" y="10817"/>
        <a:ext cx="1177703" cy="3476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375283A-13AD-0A49-BCFB-23A75588D1FA}" type="datetime1">
              <a:rPr lang="en-US" smtClean="0"/>
              <a:t>1/31/22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B77868-DEF7-F546-B8CA-AA4A671B8CD9}" type="slidenum">
              <a:rPr lang="en-US" smtClean="0"/>
              <a:t>‹#›</a:t>
            </a:fld>
            <a:endParaRPr lang="en-US"/>
          </a:p>
        </p:txBody>
      </p:sp>
    </p:spTree>
    <p:extLst>
      <p:ext uri="{BB962C8B-B14F-4D97-AF65-F5344CB8AC3E}">
        <p14:creationId xmlns:p14="http://schemas.microsoft.com/office/powerpoint/2010/main" val="30191427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B146D-6D5C-DD40-AE5B-F608A1586856}" type="datetime1">
              <a:rPr lang="en-US" smtClean="0"/>
              <a:t>1/31/22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08105-3F30-4416-B131-7A21687F27E8}" type="slidenum">
              <a:rPr lang="en-US" smtClean="0"/>
              <a:t>‹#›</a:t>
            </a:fld>
            <a:endParaRPr lang="en-US"/>
          </a:p>
        </p:txBody>
      </p:sp>
    </p:spTree>
    <p:extLst>
      <p:ext uri="{BB962C8B-B14F-4D97-AF65-F5344CB8AC3E}">
        <p14:creationId xmlns:p14="http://schemas.microsoft.com/office/powerpoint/2010/main" val="6097532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1</a:t>
            </a:fld>
            <a:endParaRPr lang="en-US"/>
          </a:p>
        </p:txBody>
      </p:sp>
    </p:spTree>
    <p:extLst>
      <p:ext uri="{BB962C8B-B14F-4D97-AF65-F5344CB8AC3E}">
        <p14:creationId xmlns:p14="http://schemas.microsoft.com/office/powerpoint/2010/main" val="1467323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34</a:t>
            </a:fld>
            <a:endParaRPr lang="en-US" dirty="0"/>
          </a:p>
        </p:txBody>
      </p:sp>
    </p:spTree>
    <p:extLst>
      <p:ext uri="{BB962C8B-B14F-4D97-AF65-F5344CB8AC3E}">
        <p14:creationId xmlns:p14="http://schemas.microsoft.com/office/powerpoint/2010/main" val="1422954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996ab31e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996ab31e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33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996ab31e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996ab31e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33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19445-ED38-C148-A483-2F49B0D31BF4}" type="slidenum">
              <a:rPr lang="en-US" smtClean="0"/>
              <a:pPr/>
              <a:t>40</a:t>
            </a:fld>
            <a:endParaRPr lang="en-US" dirty="0"/>
          </a:p>
        </p:txBody>
      </p:sp>
    </p:spTree>
    <p:extLst>
      <p:ext uri="{BB962C8B-B14F-4D97-AF65-F5344CB8AC3E}">
        <p14:creationId xmlns:p14="http://schemas.microsoft.com/office/powerpoint/2010/main" val="825443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19445-ED38-C148-A483-2F49B0D31BF4}" type="slidenum">
              <a:rPr lang="en-US" smtClean="0"/>
              <a:pPr/>
              <a:t>41</a:t>
            </a:fld>
            <a:endParaRPr lang="en-US" dirty="0"/>
          </a:p>
        </p:txBody>
      </p:sp>
    </p:spTree>
    <p:extLst>
      <p:ext uri="{BB962C8B-B14F-4D97-AF65-F5344CB8AC3E}">
        <p14:creationId xmlns:p14="http://schemas.microsoft.com/office/powerpoint/2010/main" val="82544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2</a:t>
            </a:fld>
            <a:endParaRPr lang="en-US"/>
          </a:p>
        </p:txBody>
      </p:sp>
    </p:spTree>
    <p:extLst>
      <p:ext uri="{BB962C8B-B14F-4D97-AF65-F5344CB8AC3E}">
        <p14:creationId xmlns:p14="http://schemas.microsoft.com/office/powerpoint/2010/main" val="1467323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3</a:t>
            </a:fld>
            <a:endParaRPr lang="en-US"/>
          </a:p>
        </p:txBody>
      </p:sp>
    </p:spTree>
    <p:extLst>
      <p:ext uri="{BB962C8B-B14F-4D97-AF65-F5344CB8AC3E}">
        <p14:creationId xmlns:p14="http://schemas.microsoft.com/office/powerpoint/2010/main" val="146732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4</a:t>
            </a:fld>
            <a:endParaRPr lang="en-US"/>
          </a:p>
        </p:txBody>
      </p:sp>
    </p:spTree>
    <p:extLst>
      <p:ext uri="{BB962C8B-B14F-4D97-AF65-F5344CB8AC3E}">
        <p14:creationId xmlns:p14="http://schemas.microsoft.com/office/powerpoint/2010/main" val="1467323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5</a:t>
            </a:fld>
            <a:endParaRPr lang="en-US"/>
          </a:p>
        </p:txBody>
      </p:sp>
    </p:spTree>
    <p:extLst>
      <p:ext uri="{BB962C8B-B14F-4D97-AF65-F5344CB8AC3E}">
        <p14:creationId xmlns:p14="http://schemas.microsoft.com/office/powerpoint/2010/main" val="146732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6</a:t>
            </a:fld>
            <a:endParaRPr lang="en-US"/>
          </a:p>
        </p:txBody>
      </p:sp>
    </p:spTree>
    <p:extLst>
      <p:ext uri="{BB962C8B-B14F-4D97-AF65-F5344CB8AC3E}">
        <p14:creationId xmlns:p14="http://schemas.microsoft.com/office/powerpoint/2010/main" val="146732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7</a:t>
            </a:fld>
            <a:endParaRPr lang="en-US"/>
          </a:p>
        </p:txBody>
      </p:sp>
    </p:spTree>
    <p:extLst>
      <p:ext uri="{BB962C8B-B14F-4D97-AF65-F5344CB8AC3E}">
        <p14:creationId xmlns:p14="http://schemas.microsoft.com/office/powerpoint/2010/main" val="110346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8</a:t>
            </a:fld>
            <a:endParaRPr lang="en-US"/>
          </a:p>
        </p:txBody>
      </p:sp>
    </p:spTree>
    <p:extLst>
      <p:ext uri="{BB962C8B-B14F-4D97-AF65-F5344CB8AC3E}">
        <p14:creationId xmlns:p14="http://schemas.microsoft.com/office/powerpoint/2010/main" val="416413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9</a:t>
            </a:fld>
            <a:endParaRPr lang="en-US"/>
          </a:p>
        </p:txBody>
      </p:sp>
    </p:spTree>
    <p:extLst>
      <p:ext uri="{BB962C8B-B14F-4D97-AF65-F5344CB8AC3E}">
        <p14:creationId xmlns:p14="http://schemas.microsoft.com/office/powerpoint/2010/main" val="281617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81F0B5-F7A8-2A40-B94D-2EF006768875}" type="datetime1">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392680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7A51B-050F-724A-BC22-B89654EC4EFF}" type="datetime1">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230837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3DC84-9AA9-3E45-A625-95B6CE3A0FD1}" type="datetime1">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1218577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346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A855FB-DF0B-054F-8C37-1A3946188DB7}" type="datetime1">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8" name="TextBox 7">
            <a:extLst>
              <a:ext uri="{FF2B5EF4-FFF2-40B4-BE49-F238E27FC236}">
                <a16:creationId xmlns:a16="http://schemas.microsoft.com/office/drawing/2014/main" id="{66ADE81A-4C54-8844-91CF-1AF766C93A15}"/>
              </a:ext>
            </a:extLst>
          </p:cNvPr>
          <p:cNvSpPr txBox="1"/>
          <p:nvPr userDrawn="1"/>
        </p:nvSpPr>
        <p:spPr>
          <a:xfrm>
            <a:off x="11461329" y="6596390"/>
            <a:ext cx="351378" cy="261610"/>
          </a:xfrm>
          <a:prstGeom prst="rect">
            <a:avLst/>
          </a:prstGeom>
          <a:noFill/>
        </p:spPr>
        <p:txBody>
          <a:bodyPr wrap="none" rtlCol="0">
            <a:spAutoFit/>
          </a:bodyPr>
          <a:lstStyle/>
          <a:p>
            <a:fld id="{10CFADB8-D136-414E-913D-7271A6FA4D84}" type="slidenum">
              <a:rPr lang="en-US" sz="1100" smtClean="0"/>
              <a:t>‹#›</a:t>
            </a:fld>
            <a:endParaRPr lang="en-US" sz="1100" dirty="0"/>
          </a:p>
        </p:txBody>
      </p:sp>
    </p:spTree>
    <p:extLst>
      <p:ext uri="{BB962C8B-B14F-4D97-AF65-F5344CB8AC3E}">
        <p14:creationId xmlns:p14="http://schemas.microsoft.com/office/powerpoint/2010/main" val="1540438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B4B836-698A-E34B-AE0C-26D1DB899CFE}" type="datetime1">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59006-9E23-44F5-81C6-BA0167BDBB74}" type="slidenum">
              <a:rPr lang="en-US" smtClean="0"/>
              <a:t>‹#›</a:t>
            </a:fld>
            <a:endParaRPr lang="en-US" dirty="0"/>
          </a:p>
        </p:txBody>
      </p:sp>
    </p:spTree>
    <p:extLst>
      <p:ext uri="{BB962C8B-B14F-4D97-AF65-F5344CB8AC3E}">
        <p14:creationId xmlns:p14="http://schemas.microsoft.com/office/powerpoint/2010/main" val="189385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42B781-9E85-634D-ABE8-BF2C5775A4D0}" type="datetime1">
              <a:rPr lang="en-US" smtClean="0"/>
              <a:t>1/31/22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824394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28018C-CAB5-264A-BB90-6856A451F3B7}" type="datetime1">
              <a:rPr lang="en-US" smtClean="0"/>
              <a:t>1/31/22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8236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B04B08-3D63-BD4C-BE54-D6A8689E022B}" type="datetime1">
              <a:rPr lang="en-US" smtClean="0"/>
              <a:t>1/31/22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71480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5BBF9-C120-1944-97E6-5859220C8A32}" type="datetime1">
              <a:rPr lang="en-US" smtClean="0"/>
              <a:t>1/31/22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140323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D6139C-9C4E-9645-8AAD-064C4F9E3C0F}" type="datetime1">
              <a:rPr lang="en-US" smtClean="0"/>
              <a:t>1/31/22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978817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3AE86-7F82-3A4B-975D-9DD46857604D}" type="datetime1">
              <a:rPr lang="en-US" smtClean="0"/>
              <a:t>1/31/22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389781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61BB8-3DD2-4C4E-AC44-8676B19E9049}" type="datetime1">
              <a:rPr lang="en-US" smtClean="0"/>
              <a:t>1/31/22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59006-9E23-44F5-81C6-BA0167BDBB74}" type="slidenum">
              <a:rPr lang="en-US" smtClean="0"/>
              <a:t>‹#›</a:t>
            </a:fld>
            <a:endParaRPr lang="en-US" dirty="0"/>
          </a:p>
        </p:txBody>
      </p:sp>
    </p:spTree>
    <p:extLst>
      <p:ext uri="{BB962C8B-B14F-4D97-AF65-F5344CB8AC3E}">
        <p14:creationId xmlns:p14="http://schemas.microsoft.com/office/powerpoint/2010/main" val="2926337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diagramQuickStyle" Target="../diagrams/quickStyle1.xml"/><Relationship Id="rId5" Type="http://schemas.openxmlformats.org/officeDocument/2006/relationships/image" Target="../media/image10.jpg"/><Relationship Id="rId10" Type="http://schemas.openxmlformats.org/officeDocument/2006/relationships/diagramLayout" Target="../diagrams/layout1.xml"/><Relationship Id="rId4" Type="http://schemas.openxmlformats.org/officeDocument/2006/relationships/image" Target="../media/image9.png"/><Relationship Id="rId9"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diagramQuickStyle" Target="../diagrams/quickStyle2.xml"/><Relationship Id="rId5" Type="http://schemas.openxmlformats.org/officeDocument/2006/relationships/image" Target="../media/image10.jpg"/><Relationship Id="rId10" Type="http://schemas.openxmlformats.org/officeDocument/2006/relationships/diagramLayout" Target="../diagrams/layout2.xml"/><Relationship Id="rId4" Type="http://schemas.openxmlformats.org/officeDocument/2006/relationships/image" Target="../media/image9.png"/><Relationship Id="rId9"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hyperlink" Target="https://software.intel.com/en-us/articles/binomial-options-pricing-model-code-for-intel-xeon-phi-coprocessor" TargetMode="External"/><Relationship Id="rId5" Type="http://schemas.openxmlformats.org/officeDocument/2006/relationships/image" Target="../media/image43.png"/><Relationship Id="rId4" Type="http://schemas.openxmlformats.org/officeDocument/2006/relationships/hyperlink" Target="http://www.intel.com/benchmark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4.png"/><Relationship Id="rId7"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hyperlink" Target="https://www.csail.mit.edu/person/alan-edelma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hyperlink" Target="https://www.csail.mit.edu/person/alan-edelma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 </a:t>
            </a:r>
            <a:br>
              <a:rPr lang="en-US" sz="6600" dirty="0"/>
            </a:br>
            <a:br>
              <a:rPr lang="en-US" sz="6600" dirty="0"/>
            </a:br>
            <a:br>
              <a:rPr lang="en-US" sz="6600" dirty="0"/>
            </a:br>
            <a:br>
              <a:rPr lang="en-US" sz="6600" dirty="0"/>
            </a:br>
            <a:br>
              <a:rPr lang="en-US" sz="6600" dirty="0"/>
            </a:br>
            <a:endParaRPr lang="en-US" sz="6600" dirty="0"/>
          </a:p>
        </p:txBody>
      </p:sp>
      <p:sp>
        <p:nvSpPr>
          <p:cNvPr id="10" name="Subtitle 2"/>
          <p:cNvSpPr>
            <a:spLocks noGrp="1"/>
          </p:cNvSpPr>
          <p:nvPr>
            <p:ph type="subTitle" idx="1"/>
          </p:nvPr>
        </p:nvSpPr>
        <p:spPr>
          <a:xfrm>
            <a:off x="2372117" y="5009021"/>
            <a:ext cx="7624328" cy="1965563"/>
          </a:xfrm>
        </p:spPr>
        <p:txBody>
          <a:bodyPr anchor="ctr">
            <a:normAutofit/>
          </a:bodyPr>
          <a:lstStyle/>
          <a:p>
            <a:pPr>
              <a:lnSpc>
                <a:spcPct val="100000"/>
              </a:lnSpc>
            </a:pPr>
            <a:r>
              <a:rPr lang="en-US" sz="2800" dirty="0">
                <a:latin typeface="Gill Sans" charset="0"/>
                <a:ea typeface="Gill Sans" charset="0"/>
                <a:cs typeface="Gill Sans" charset="0"/>
              </a:rPr>
              <a:t>Alan Edelman</a:t>
            </a: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Tree>
    <p:extLst>
      <p:ext uri="{BB962C8B-B14F-4D97-AF65-F5344CB8AC3E}">
        <p14:creationId xmlns:p14="http://schemas.microsoft.com/office/powerpoint/2010/main" val="265934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7390367" y="305600"/>
            <a:ext cx="4467882" cy="5957176"/>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14" name="TextBox 13"/>
          <p:cNvSpPr txBox="1"/>
          <p:nvPr/>
        </p:nvSpPr>
        <p:spPr>
          <a:xfrm>
            <a:off x="3419765" y="1943308"/>
            <a:ext cx="3649273" cy="523220"/>
          </a:xfrm>
          <a:prstGeom prst="rect">
            <a:avLst/>
          </a:prstGeom>
          <a:noFill/>
        </p:spPr>
        <p:txBody>
          <a:bodyPr wrap="none" rtlCol="0">
            <a:spAutoFit/>
          </a:bodyPr>
          <a:lstStyle/>
          <a:p>
            <a:r>
              <a:rPr lang="en-US" sz="2800" dirty="0"/>
              <a:t>2</a:t>
            </a:r>
            <a:r>
              <a:rPr lang="en-US" sz="2800" baseline="30000" dirty="0"/>
              <a:t>nd</a:t>
            </a:r>
            <a:r>
              <a:rPr lang="en-US" sz="2800" dirty="0"/>
              <a:t> grade social studies:</a:t>
            </a:r>
          </a:p>
        </p:txBody>
      </p:sp>
    </p:spTree>
    <p:extLst>
      <p:ext uri="{BB962C8B-B14F-4D97-AF65-F5344CB8AC3E}">
        <p14:creationId xmlns:p14="http://schemas.microsoft.com/office/powerpoint/2010/main" val="99222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7390367" y="305600"/>
            <a:ext cx="4467882" cy="5957176"/>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0" y="-357182"/>
            <a:ext cx="80431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solidFill>
                  <a:srgbClr val="0000FF"/>
                </a:solidFill>
                <a:latin typeface="Brush Script MT Italic"/>
                <a:cs typeface="Brush Script MT Italic"/>
              </a:rPr>
              <a:t>The</a:t>
            </a:r>
            <a:r>
              <a:rPr lang="en-US" dirty="0">
                <a:solidFill>
                  <a:srgbClr val="0000FF"/>
                </a:solidFill>
              </a:rPr>
              <a:t> </a:t>
            </a:r>
            <a:r>
              <a:rPr lang="en-US" dirty="0">
                <a:solidFill>
                  <a:srgbClr val="0000FF"/>
                </a:solidFill>
                <a:latin typeface="Brush Script MT Italic"/>
                <a:cs typeface="Brush Script MT Italic"/>
              </a:rPr>
              <a:t>week before</a:t>
            </a:r>
          </a:p>
        </p:txBody>
      </p:sp>
    </p:spTree>
    <p:extLst>
      <p:ext uri="{BB962C8B-B14F-4D97-AF65-F5344CB8AC3E}">
        <p14:creationId xmlns:p14="http://schemas.microsoft.com/office/powerpoint/2010/main" val="238780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558073" cy="646331"/>
          </a:xfrm>
          <a:prstGeom prst="rect">
            <a:avLst/>
          </a:prstGeom>
          <a:noFill/>
        </p:spPr>
        <p:txBody>
          <a:bodyPr wrap="none" rtlCol="0">
            <a:spAutoFit/>
          </a:bodyPr>
          <a:lstStyle/>
          <a:p>
            <a:r>
              <a:rPr lang="en-US" b="1" dirty="0"/>
              <a:t>Key Metric: Performance</a:t>
            </a:r>
          </a:p>
          <a:p>
            <a:endParaRPr lang="en-US" dirty="0"/>
          </a:p>
        </p:txBody>
      </p:sp>
      <p:sp>
        <p:nvSpPr>
          <p:cNvPr id="14" name="TextBox 13"/>
          <p:cNvSpPr txBox="1"/>
          <p:nvPr/>
        </p:nvSpPr>
        <p:spPr>
          <a:xfrm>
            <a:off x="6096000" y="4061485"/>
            <a:ext cx="5669616" cy="369332"/>
          </a:xfrm>
          <a:prstGeom prst="rect">
            <a:avLst/>
          </a:prstGeom>
          <a:noFill/>
        </p:spPr>
        <p:txBody>
          <a:bodyPr wrap="square" rtlCol="0">
            <a:spAutoFit/>
          </a:bodyPr>
          <a:lstStyle/>
          <a:p>
            <a:r>
              <a:rPr lang="en-US" b="1" dirty="0"/>
              <a:t>Key Metric: Impact</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12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513509" cy="923330"/>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b="1" dirty="0"/>
              <a:t>Users report results</a:t>
            </a:r>
          </a:p>
          <a:p>
            <a:endParaRPr lang="en-US" dirty="0"/>
          </a:p>
        </p:txBody>
      </p:sp>
      <p:sp>
        <p:nvSpPr>
          <p:cNvPr id="14" name="TextBox 13"/>
          <p:cNvSpPr txBox="1"/>
          <p:nvPr/>
        </p:nvSpPr>
        <p:spPr>
          <a:xfrm>
            <a:off x="6096000" y="4061485"/>
            <a:ext cx="5669616" cy="646331"/>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b="1" dirty="0"/>
              <a:t>Reproducible Science</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2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740750" cy="1200329"/>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b="1" dirty="0" err="1"/>
              <a:t>Composability</a:t>
            </a:r>
            <a:r>
              <a:rPr lang="en-US" b="1" dirty="0"/>
              <a:t>: who cares?</a:t>
            </a:r>
          </a:p>
          <a:p>
            <a:endParaRPr lang="en-US" dirty="0"/>
          </a:p>
        </p:txBody>
      </p:sp>
      <p:sp>
        <p:nvSpPr>
          <p:cNvPr id="14" name="TextBox 13"/>
          <p:cNvSpPr txBox="1"/>
          <p:nvPr/>
        </p:nvSpPr>
        <p:spPr>
          <a:xfrm>
            <a:off x="6096000" y="4061485"/>
            <a:ext cx="5669616" cy="1200329"/>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b="1" dirty="0" err="1"/>
              <a:t>Composability</a:t>
            </a:r>
            <a:r>
              <a:rPr lang="en-US" b="1" dirty="0"/>
              <a:t>: everyone needs</a:t>
            </a:r>
          </a:p>
          <a:p>
            <a:endParaRPr lang="en-US" dirty="0"/>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3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693238" cy="1477328"/>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b="1" dirty="0"/>
              <a:t>Portability discussed</a:t>
            </a:r>
          </a:p>
          <a:p>
            <a:endParaRPr lang="en-US" dirty="0"/>
          </a:p>
        </p:txBody>
      </p:sp>
      <p:sp>
        <p:nvSpPr>
          <p:cNvPr id="14" name="TextBox 13"/>
          <p:cNvSpPr txBox="1"/>
          <p:nvPr/>
        </p:nvSpPr>
        <p:spPr>
          <a:xfrm>
            <a:off x="6096000" y="4061485"/>
            <a:ext cx="5669616" cy="1200329"/>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b="1" dirty="0"/>
              <a:t>Heterogeneous Portability a must</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87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774990" cy="1754326"/>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dirty="0">
                <a:solidFill>
                  <a:schemeClr val="tx1">
                    <a:lumMod val="50000"/>
                    <a:lumOff val="50000"/>
                  </a:schemeClr>
                </a:solidFill>
              </a:rPr>
              <a:t>Portability discussed</a:t>
            </a:r>
          </a:p>
          <a:p>
            <a:r>
              <a:rPr lang="en-US" b="1" dirty="0"/>
              <a:t>Message Passing with PVM</a:t>
            </a:r>
          </a:p>
          <a:p>
            <a:endParaRPr lang="en-US" dirty="0"/>
          </a:p>
        </p:txBody>
      </p:sp>
      <p:sp>
        <p:nvSpPr>
          <p:cNvPr id="14" name="TextBox 13"/>
          <p:cNvSpPr txBox="1"/>
          <p:nvPr/>
        </p:nvSpPr>
        <p:spPr>
          <a:xfrm>
            <a:off x="6096000" y="4062583"/>
            <a:ext cx="5669616" cy="1477328"/>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dirty="0">
                <a:solidFill>
                  <a:schemeClr val="tx1">
                    <a:lumMod val="50000"/>
                    <a:lumOff val="50000"/>
                  </a:schemeClr>
                </a:solidFill>
              </a:rPr>
              <a:t>Heterogeneous Portability a must</a:t>
            </a:r>
          </a:p>
          <a:p>
            <a:r>
              <a:rPr lang="en-US" b="1" dirty="0"/>
              <a:t>MPI showing signs of age</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69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719014" cy="2031325"/>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dirty="0">
                <a:solidFill>
                  <a:schemeClr val="tx1">
                    <a:lumMod val="50000"/>
                    <a:lumOff val="50000"/>
                  </a:schemeClr>
                </a:solidFill>
              </a:rPr>
              <a:t>Portability discussed</a:t>
            </a:r>
          </a:p>
          <a:p>
            <a:r>
              <a:rPr lang="en-US" dirty="0">
                <a:solidFill>
                  <a:schemeClr val="tx1">
                    <a:lumMod val="50000"/>
                    <a:lumOff val="50000"/>
                  </a:schemeClr>
                </a:solidFill>
              </a:rPr>
              <a:t>Message Passing with PVM</a:t>
            </a:r>
          </a:p>
          <a:p>
            <a:r>
              <a:rPr lang="en-US" b="1" dirty="0"/>
              <a:t>Small younger community</a:t>
            </a:r>
          </a:p>
          <a:p>
            <a:endParaRPr lang="en-US" dirty="0"/>
          </a:p>
        </p:txBody>
      </p:sp>
      <p:sp>
        <p:nvSpPr>
          <p:cNvPr id="14" name="TextBox 13"/>
          <p:cNvSpPr txBox="1"/>
          <p:nvPr/>
        </p:nvSpPr>
        <p:spPr>
          <a:xfrm>
            <a:off x="6096000" y="4061485"/>
            <a:ext cx="5669616" cy="1754326"/>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dirty="0">
                <a:solidFill>
                  <a:schemeClr val="tx1">
                    <a:lumMod val="50000"/>
                    <a:lumOff val="50000"/>
                  </a:schemeClr>
                </a:solidFill>
              </a:rPr>
              <a:t>Heterogeneous Portability a must</a:t>
            </a:r>
          </a:p>
          <a:p>
            <a:r>
              <a:rPr lang="en-US" dirty="0">
                <a:solidFill>
                  <a:schemeClr val="tx1">
                    <a:lumMod val="50000"/>
                    <a:lumOff val="50000"/>
                  </a:schemeClr>
                </a:solidFill>
              </a:rPr>
              <a:t>MPI showing signs of age</a:t>
            </a:r>
          </a:p>
          <a:p>
            <a:r>
              <a:rPr lang="en-US" b="1" dirty="0"/>
              <a:t>Students have many competing choices</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341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880404" cy="2308324"/>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dirty="0">
                <a:solidFill>
                  <a:schemeClr val="tx1">
                    <a:lumMod val="50000"/>
                    <a:lumOff val="50000"/>
                  </a:schemeClr>
                </a:solidFill>
              </a:rPr>
              <a:t>Portability discussed</a:t>
            </a:r>
          </a:p>
          <a:p>
            <a:r>
              <a:rPr lang="en-US" dirty="0">
                <a:solidFill>
                  <a:schemeClr val="tx1">
                    <a:lumMod val="50000"/>
                    <a:lumOff val="50000"/>
                  </a:schemeClr>
                </a:solidFill>
              </a:rPr>
              <a:t>Message Passing with PVM</a:t>
            </a:r>
          </a:p>
          <a:p>
            <a:r>
              <a:rPr lang="en-US" dirty="0">
                <a:solidFill>
                  <a:schemeClr val="tx1">
                    <a:lumMod val="50000"/>
                    <a:lumOff val="50000"/>
                  </a:schemeClr>
                </a:solidFill>
              </a:rPr>
              <a:t>Small younger community</a:t>
            </a:r>
          </a:p>
          <a:p>
            <a:r>
              <a:rPr lang="en-US" b="1" dirty="0"/>
              <a:t>Some industrial connections</a:t>
            </a:r>
          </a:p>
          <a:p>
            <a:endParaRPr lang="en-US" dirty="0"/>
          </a:p>
        </p:txBody>
      </p:sp>
      <p:sp>
        <p:nvSpPr>
          <p:cNvPr id="14" name="TextBox 13"/>
          <p:cNvSpPr txBox="1"/>
          <p:nvPr/>
        </p:nvSpPr>
        <p:spPr>
          <a:xfrm>
            <a:off x="6096000" y="4061485"/>
            <a:ext cx="5669616" cy="2031325"/>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dirty="0">
                <a:solidFill>
                  <a:schemeClr val="tx1">
                    <a:lumMod val="50000"/>
                    <a:lumOff val="50000"/>
                  </a:schemeClr>
                </a:solidFill>
              </a:rPr>
              <a:t>Heterogeneous Portability a must</a:t>
            </a:r>
          </a:p>
          <a:p>
            <a:r>
              <a:rPr lang="en-US" dirty="0">
                <a:solidFill>
                  <a:schemeClr val="tx1">
                    <a:lumMod val="50000"/>
                    <a:lumOff val="50000"/>
                  </a:schemeClr>
                </a:solidFill>
              </a:rPr>
              <a:t>MPI showing signs of age</a:t>
            </a:r>
          </a:p>
          <a:p>
            <a:r>
              <a:rPr lang="en-US" dirty="0">
                <a:solidFill>
                  <a:schemeClr val="tx1">
                    <a:lumMod val="50000"/>
                    <a:lumOff val="50000"/>
                  </a:schemeClr>
                </a:solidFill>
              </a:rPr>
              <a:t>Students have many competing choices</a:t>
            </a:r>
          </a:p>
          <a:p>
            <a:r>
              <a:rPr lang="en-US" b="1" dirty="0"/>
              <a:t>Easy to imagine way more industrial connections</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93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839239" cy="2308324"/>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dirty="0">
                <a:solidFill>
                  <a:schemeClr val="tx1">
                    <a:lumMod val="50000"/>
                    <a:lumOff val="50000"/>
                  </a:schemeClr>
                </a:solidFill>
              </a:rPr>
              <a:t>Portability discussed</a:t>
            </a:r>
          </a:p>
          <a:p>
            <a:r>
              <a:rPr lang="en-US" dirty="0">
                <a:solidFill>
                  <a:schemeClr val="tx1">
                    <a:lumMod val="50000"/>
                    <a:lumOff val="50000"/>
                  </a:schemeClr>
                </a:solidFill>
              </a:rPr>
              <a:t>Message Passing with PVM</a:t>
            </a:r>
          </a:p>
          <a:p>
            <a:r>
              <a:rPr lang="en-US" dirty="0">
                <a:solidFill>
                  <a:schemeClr val="tx1">
                    <a:lumMod val="50000"/>
                    <a:lumOff val="50000"/>
                  </a:schemeClr>
                </a:solidFill>
              </a:rPr>
              <a:t>Small younger community</a:t>
            </a:r>
          </a:p>
          <a:p>
            <a:r>
              <a:rPr lang="en-US" dirty="0">
                <a:solidFill>
                  <a:schemeClr val="tx1">
                    <a:lumMod val="50000"/>
                    <a:lumOff val="50000"/>
                  </a:schemeClr>
                </a:solidFill>
              </a:rPr>
              <a:t>Some industrial connections</a:t>
            </a:r>
          </a:p>
          <a:p>
            <a:endParaRPr lang="en-US" dirty="0"/>
          </a:p>
        </p:txBody>
      </p:sp>
      <p:sp>
        <p:nvSpPr>
          <p:cNvPr id="14" name="TextBox 13"/>
          <p:cNvSpPr txBox="1"/>
          <p:nvPr/>
        </p:nvSpPr>
        <p:spPr>
          <a:xfrm>
            <a:off x="6096000" y="4061485"/>
            <a:ext cx="5669616" cy="2031325"/>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dirty="0">
                <a:solidFill>
                  <a:schemeClr val="tx1">
                    <a:lumMod val="50000"/>
                    <a:lumOff val="50000"/>
                  </a:schemeClr>
                </a:solidFill>
              </a:rPr>
              <a:t>Heterogeneous Portability a must</a:t>
            </a:r>
          </a:p>
          <a:p>
            <a:r>
              <a:rPr lang="en-US" dirty="0">
                <a:solidFill>
                  <a:schemeClr val="tx1">
                    <a:lumMod val="50000"/>
                    <a:lumOff val="50000"/>
                  </a:schemeClr>
                </a:solidFill>
              </a:rPr>
              <a:t>MPI showing signs of age</a:t>
            </a:r>
          </a:p>
          <a:p>
            <a:r>
              <a:rPr lang="en-US" dirty="0">
                <a:solidFill>
                  <a:schemeClr val="tx1">
                    <a:lumMod val="50000"/>
                    <a:lumOff val="50000"/>
                  </a:schemeClr>
                </a:solidFill>
              </a:rPr>
              <a:t>Students have many competing choices</a:t>
            </a:r>
          </a:p>
          <a:p>
            <a:r>
              <a:rPr lang="en-US" dirty="0">
                <a:solidFill>
                  <a:schemeClr val="tx1">
                    <a:lumMod val="50000"/>
                    <a:lumOff val="50000"/>
                  </a:schemeClr>
                </a:solidFill>
              </a:rPr>
              <a:t>Easy to imagine way more industrial connections</a:t>
            </a:r>
          </a:p>
        </p:txBody>
      </p:sp>
      <p:sp>
        <p:nvSpPr>
          <p:cNvPr id="6" name="TextBox 5"/>
          <p:cNvSpPr txBox="1"/>
          <p:nvPr/>
        </p:nvSpPr>
        <p:spPr>
          <a:xfrm>
            <a:off x="122156" y="6024934"/>
            <a:ext cx="3884071" cy="646331"/>
          </a:xfrm>
          <a:prstGeom prst="rect">
            <a:avLst/>
          </a:prstGeom>
          <a:noFill/>
        </p:spPr>
        <p:txBody>
          <a:bodyPr wrap="none" rtlCol="0">
            <a:spAutoFit/>
          </a:bodyPr>
          <a:lstStyle/>
          <a:p>
            <a:r>
              <a:rPr lang="en-US" b="1" dirty="0"/>
              <a:t>Workflow for success: </a:t>
            </a:r>
          </a:p>
          <a:p>
            <a:r>
              <a:rPr lang="en-US" b="1" dirty="0"/>
              <a:t>roll up sleeves &amp;performance engineer</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35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performance </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2363841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839239" cy="2308324"/>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dirty="0">
                <a:solidFill>
                  <a:schemeClr val="tx1">
                    <a:lumMod val="50000"/>
                    <a:lumOff val="50000"/>
                  </a:schemeClr>
                </a:solidFill>
              </a:rPr>
              <a:t>Portability discussed</a:t>
            </a:r>
          </a:p>
          <a:p>
            <a:r>
              <a:rPr lang="en-US" dirty="0">
                <a:solidFill>
                  <a:schemeClr val="tx1">
                    <a:lumMod val="50000"/>
                    <a:lumOff val="50000"/>
                  </a:schemeClr>
                </a:solidFill>
              </a:rPr>
              <a:t>Message Passing with PVM</a:t>
            </a:r>
          </a:p>
          <a:p>
            <a:r>
              <a:rPr lang="en-US" dirty="0">
                <a:solidFill>
                  <a:schemeClr val="tx1">
                    <a:lumMod val="50000"/>
                    <a:lumOff val="50000"/>
                  </a:schemeClr>
                </a:solidFill>
              </a:rPr>
              <a:t>Small younger community</a:t>
            </a:r>
          </a:p>
          <a:p>
            <a:r>
              <a:rPr lang="en-US" dirty="0">
                <a:solidFill>
                  <a:schemeClr val="tx1">
                    <a:lumMod val="50000"/>
                    <a:lumOff val="50000"/>
                  </a:schemeClr>
                </a:solidFill>
              </a:rPr>
              <a:t>Some industrial connections</a:t>
            </a:r>
          </a:p>
          <a:p>
            <a:endParaRPr lang="en-US" dirty="0"/>
          </a:p>
        </p:txBody>
      </p:sp>
      <p:sp>
        <p:nvSpPr>
          <p:cNvPr id="14" name="TextBox 13"/>
          <p:cNvSpPr txBox="1"/>
          <p:nvPr/>
        </p:nvSpPr>
        <p:spPr>
          <a:xfrm>
            <a:off x="6096000" y="4061485"/>
            <a:ext cx="5669616" cy="2031325"/>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dirty="0">
                <a:solidFill>
                  <a:schemeClr val="tx1">
                    <a:lumMod val="50000"/>
                    <a:lumOff val="50000"/>
                  </a:schemeClr>
                </a:solidFill>
              </a:rPr>
              <a:t>Heterogeneous Portability a must</a:t>
            </a:r>
          </a:p>
          <a:p>
            <a:r>
              <a:rPr lang="en-US" dirty="0">
                <a:solidFill>
                  <a:schemeClr val="tx1">
                    <a:lumMod val="50000"/>
                    <a:lumOff val="50000"/>
                  </a:schemeClr>
                </a:solidFill>
              </a:rPr>
              <a:t>MPI showing signs of age</a:t>
            </a:r>
          </a:p>
          <a:p>
            <a:r>
              <a:rPr lang="en-US" dirty="0">
                <a:solidFill>
                  <a:schemeClr val="tx1">
                    <a:lumMod val="50000"/>
                    <a:lumOff val="50000"/>
                  </a:schemeClr>
                </a:solidFill>
              </a:rPr>
              <a:t>Students have many competing choices</a:t>
            </a:r>
          </a:p>
          <a:p>
            <a:r>
              <a:rPr lang="en-US" dirty="0">
                <a:solidFill>
                  <a:schemeClr val="tx1">
                    <a:lumMod val="50000"/>
                    <a:lumOff val="50000"/>
                  </a:schemeClr>
                </a:solidFill>
              </a:rPr>
              <a:t>Easy to imagine way more industrial connections</a:t>
            </a:r>
          </a:p>
        </p:txBody>
      </p:sp>
      <p:sp>
        <p:nvSpPr>
          <p:cNvPr id="6" name="TextBox 5"/>
          <p:cNvSpPr txBox="1"/>
          <p:nvPr/>
        </p:nvSpPr>
        <p:spPr>
          <a:xfrm>
            <a:off x="122156" y="6024934"/>
            <a:ext cx="3884071" cy="646331"/>
          </a:xfrm>
          <a:prstGeom prst="rect">
            <a:avLst/>
          </a:prstGeom>
          <a:noFill/>
        </p:spPr>
        <p:txBody>
          <a:bodyPr wrap="none" rtlCol="0">
            <a:spAutoFit/>
          </a:bodyPr>
          <a:lstStyle/>
          <a:p>
            <a:r>
              <a:rPr lang="en-US" b="1" dirty="0"/>
              <a:t>Workflow for success: </a:t>
            </a:r>
          </a:p>
          <a:p>
            <a:r>
              <a:rPr lang="en-US" b="1" dirty="0"/>
              <a:t>roll up sleeves &amp;performance engineer</a:t>
            </a:r>
          </a:p>
        </p:txBody>
      </p:sp>
      <p:graphicFrame>
        <p:nvGraphicFramePr>
          <p:cNvPr id="18" name="Diagram 17">
            <a:extLst>
              <a:ext uri="{FF2B5EF4-FFF2-40B4-BE49-F238E27FC236}">
                <a16:creationId xmlns:a16="http://schemas.microsoft.com/office/drawing/2014/main" id="{BFB6EE7E-E9DD-EA4F-9042-C9C612CBD1E2}"/>
              </a:ext>
            </a:extLst>
          </p:cNvPr>
          <p:cNvGraphicFramePr/>
          <p:nvPr/>
        </p:nvGraphicFramePr>
        <p:xfrm>
          <a:off x="5650327" y="6390843"/>
          <a:ext cx="6081112" cy="3271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6093228" y="6001575"/>
            <a:ext cx="3502657" cy="369332"/>
          </a:xfrm>
          <a:prstGeom prst="rect">
            <a:avLst/>
          </a:prstGeom>
          <a:noFill/>
        </p:spPr>
        <p:txBody>
          <a:bodyPr wrap="none" rtlCol="0">
            <a:spAutoFit/>
          </a:bodyPr>
          <a:lstStyle/>
          <a:p>
            <a:r>
              <a:rPr lang="en-US" b="1" dirty="0"/>
              <a:t>Evolution of Workflow for success: </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5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9983323" y="983476"/>
            <a:ext cx="1943224" cy="2590965"/>
          </a:xfrm>
          <a:prstGeom prst="rect">
            <a:avLst/>
          </a:prstGeom>
        </p:spPr>
      </p:pic>
      <p:sp>
        <p:nvSpPr>
          <p:cNvPr id="10" name="Title 1"/>
          <p:cNvSpPr>
            <a:spLocks noGrp="1"/>
          </p:cNvSpPr>
          <p:nvPr>
            <p:ph type="title"/>
          </p:nvPr>
        </p:nvSpPr>
        <p:spPr>
          <a:xfrm>
            <a:off x="0" y="114762"/>
            <a:ext cx="10515600" cy="1325563"/>
          </a:xfrm>
        </p:spPr>
        <p:txBody>
          <a:bodyPr/>
          <a:lstStyle/>
          <a:p>
            <a:r>
              <a:rPr lang="en-US" dirty="0"/>
              <a:t>Thanksgiving Past &amp; Present</a:t>
            </a:r>
          </a:p>
        </p:txBody>
      </p:sp>
      <p:sp>
        <p:nvSpPr>
          <p:cNvPr id="4" name="Title 1"/>
          <p:cNvSpPr txBox="1">
            <a:spLocks/>
          </p:cNvSpPr>
          <p:nvPr/>
        </p:nvSpPr>
        <p:spPr>
          <a:xfrm>
            <a:off x="-6905" y="-334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latin typeface="Brush Script MT Italic"/>
                <a:cs typeface="Brush Script MT Italic"/>
              </a:rPr>
              <a:t>The</a:t>
            </a:r>
            <a:r>
              <a:rPr lang="en-US" dirty="0"/>
              <a:t> </a:t>
            </a:r>
            <a:r>
              <a:rPr lang="en-US" dirty="0">
                <a:latin typeface="Brush Script MT Italic"/>
                <a:cs typeface="Brush Script MT Italic"/>
              </a:rPr>
              <a:t>week before</a:t>
            </a:r>
          </a:p>
        </p:txBody>
      </p:sp>
      <p:pic>
        <p:nvPicPr>
          <p:cNvPr id="2" name="Picture 1"/>
          <p:cNvPicPr>
            <a:picLocks noChangeAspect="1"/>
          </p:cNvPicPr>
          <p:nvPr/>
        </p:nvPicPr>
        <p:blipFill>
          <a:blip r:embed="rId3"/>
          <a:stretch>
            <a:fillRect/>
          </a:stretch>
        </p:blipFill>
        <p:spPr>
          <a:xfrm>
            <a:off x="87081" y="1228462"/>
            <a:ext cx="3730510" cy="1200126"/>
          </a:xfrm>
          <a:prstGeom prst="rect">
            <a:avLst/>
          </a:prstGeom>
        </p:spPr>
      </p:pic>
      <p:pic>
        <p:nvPicPr>
          <p:cNvPr id="5" name="Picture 4"/>
          <p:cNvPicPr>
            <a:picLocks noChangeAspect="1"/>
          </p:cNvPicPr>
          <p:nvPr/>
        </p:nvPicPr>
        <p:blipFill>
          <a:blip r:embed="rId4"/>
          <a:stretch>
            <a:fillRect/>
          </a:stretch>
        </p:blipFill>
        <p:spPr>
          <a:xfrm>
            <a:off x="89398" y="2478864"/>
            <a:ext cx="1725807" cy="1407573"/>
          </a:xfrm>
          <a:prstGeom prst="rect">
            <a:avLst/>
          </a:prstGeom>
        </p:spPr>
      </p:pic>
      <p:pic>
        <p:nvPicPr>
          <p:cNvPr id="7" name="Picture 6"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073" y="2487543"/>
            <a:ext cx="1976465" cy="1399071"/>
          </a:xfrm>
          <a:prstGeom prst="rect">
            <a:avLst/>
          </a:prstGeom>
        </p:spPr>
      </p:pic>
      <p:sp>
        <p:nvSpPr>
          <p:cNvPr id="8" name="Rectangle 7"/>
          <p:cNvSpPr/>
          <p:nvPr/>
        </p:nvSpPr>
        <p:spPr>
          <a:xfrm>
            <a:off x="1706058" y="2134578"/>
            <a:ext cx="1996775" cy="2065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5" name="Group 14"/>
          <p:cNvGrpSpPr/>
          <p:nvPr/>
        </p:nvGrpSpPr>
        <p:grpSpPr>
          <a:xfrm>
            <a:off x="6280982" y="1234483"/>
            <a:ext cx="3373863" cy="2748621"/>
            <a:chOff x="5263532" y="1234483"/>
            <a:chExt cx="3373863" cy="2748621"/>
          </a:xfrm>
        </p:grpSpPr>
        <p:pic>
          <p:nvPicPr>
            <p:cNvPr id="3" name="Picture 2"/>
            <p:cNvPicPr>
              <a:picLocks noChangeAspect="1"/>
            </p:cNvPicPr>
            <p:nvPr/>
          </p:nvPicPr>
          <p:blipFill>
            <a:blip r:embed="rId6"/>
            <a:stretch>
              <a:fillRect/>
            </a:stretch>
          </p:blipFill>
          <p:spPr>
            <a:xfrm>
              <a:off x="5266173" y="1234483"/>
              <a:ext cx="3353307" cy="1091365"/>
            </a:xfrm>
            <a:prstGeom prst="rect">
              <a:avLst/>
            </a:prstGeom>
          </p:spPr>
        </p:pic>
        <p:pic>
          <p:nvPicPr>
            <p:cNvPr id="9" name="Picture 8" descr="20181109_151842.jpg"/>
            <p:cNvPicPr>
              <a:picLocks noChangeAspect="1"/>
            </p:cNvPicPr>
            <p:nvPr/>
          </p:nvPicPr>
          <p:blipFill rotWithShape="1">
            <a:blip r:embed="rId7" cstate="print">
              <a:extLst>
                <a:ext uri="{28A0092B-C50C-407E-A947-70E740481C1C}">
                  <a14:useLocalDpi xmlns:a14="http://schemas.microsoft.com/office/drawing/2010/main" val="0"/>
                </a:ext>
              </a:extLst>
            </a:blip>
            <a:srcRect l="18076" r="40906" b="54518"/>
            <a:stretch/>
          </p:blipFill>
          <p:spPr>
            <a:xfrm rot="5400000">
              <a:off x="5131100" y="2542440"/>
              <a:ext cx="1573096" cy="1308232"/>
            </a:xfrm>
            <a:prstGeom prst="rect">
              <a:avLst/>
            </a:prstGeom>
          </p:spPr>
        </p:pic>
        <p:pic>
          <p:nvPicPr>
            <p:cNvPr id="11" name="Picture 10"/>
            <p:cNvPicPr>
              <a:picLocks noChangeAspect="1"/>
            </p:cNvPicPr>
            <p:nvPr/>
          </p:nvPicPr>
          <p:blipFill rotWithShape="1">
            <a:blip r:embed="rId8"/>
            <a:srcRect r="18027"/>
            <a:stretch/>
          </p:blipFill>
          <p:spPr>
            <a:xfrm>
              <a:off x="6709472" y="2414422"/>
              <a:ext cx="1927923" cy="1566679"/>
            </a:xfrm>
            <a:prstGeom prst="rect">
              <a:avLst/>
            </a:prstGeom>
          </p:spPr>
        </p:pic>
      </p:grpSp>
      <p:sp>
        <p:nvSpPr>
          <p:cNvPr id="12" name="TextBox 11"/>
          <p:cNvSpPr txBox="1"/>
          <p:nvPr/>
        </p:nvSpPr>
        <p:spPr>
          <a:xfrm>
            <a:off x="91806" y="4062583"/>
            <a:ext cx="2839239" cy="2308324"/>
          </a:xfrm>
          <a:prstGeom prst="rect">
            <a:avLst/>
          </a:prstGeom>
          <a:noFill/>
        </p:spPr>
        <p:txBody>
          <a:bodyPr wrap="none" rtlCol="0">
            <a:spAutoFit/>
          </a:bodyPr>
          <a:lstStyle/>
          <a:p>
            <a:r>
              <a:rPr lang="en-US" dirty="0">
                <a:solidFill>
                  <a:schemeClr val="tx1">
                    <a:lumMod val="50000"/>
                    <a:lumOff val="50000"/>
                  </a:schemeClr>
                </a:solidFill>
              </a:rPr>
              <a:t>Key Metric: Performance</a:t>
            </a:r>
          </a:p>
          <a:p>
            <a:r>
              <a:rPr lang="en-US" dirty="0">
                <a:solidFill>
                  <a:schemeClr val="tx1">
                    <a:lumMod val="50000"/>
                    <a:lumOff val="50000"/>
                  </a:schemeClr>
                </a:solidFill>
              </a:rPr>
              <a:t>Users report results</a:t>
            </a:r>
          </a:p>
          <a:p>
            <a:r>
              <a:rPr lang="en-US" dirty="0" err="1">
                <a:solidFill>
                  <a:schemeClr val="tx1">
                    <a:lumMod val="50000"/>
                    <a:lumOff val="50000"/>
                  </a:schemeClr>
                </a:solidFill>
              </a:rPr>
              <a:t>Composability</a:t>
            </a:r>
            <a:r>
              <a:rPr lang="en-US" dirty="0">
                <a:solidFill>
                  <a:schemeClr val="tx1">
                    <a:lumMod val="50000"/>
                    <a:lumOff val="50000"/>
                  </a:schemeClr>
                </a:solidFill>
              </a:rPr>
              <a:t>: who cares?</a:t>
            </a:r>
          </a:p>
          <a:p>
            <a:r>
              <a:rPr lang="en-US" dirty="0">
                <a:solidFill>
                  <a:schemeClr val="tx1">
                    <a:lumMod val="50000"/>
                    <a:lumOff val="50000"/>
                  </a:schemeClr>
                </a:solidFill>
              </a:rPr>
              <a:t>Portability discussed</a:t>
            </a:r>
          </a:p>
          <a:p>
            <a:r>
              <a:rPr lang="en-US" dirty="0">
                <a:solidFill>
                  <a:schemeClr val="tx1">
                    <a:lumMod val="50000"/>
                    <a:lumOff val="50000"/>
                  </a:schemeClr>
                </a:solidFill>
              </a:rPr>
              <a:t>Message Passing with PVM</a:t>
            </a:r>
          </a:p>
          <a:p>
            <a:r>
              <a:rPr lang="en-US" dirty="0">
                <a:solidFill>
                  <a:schemeClr val="tx1">
                    <a:lumMod val="50000"/>
                    <a:lumOff val="50000"/>
                  </a:schemeClr>
                </a:solidFill>
              </a:rPr>
              <a:t>Small younger community</a:t>
            </a:r>
          </a:p>
          <a:p>
            <a:r>
              <a:rPr lang="en-US" dirty="0">
                <a:solidFill>
                  <a:schemeClr val="tx1">
                    <a:lumMod val="50000"/>
                    <a:lumOff val="50000"/>
                  </a:schemeClr>
                </a:solidFill>
              </a:rPr>
              <a:t>Some industrial connections</a:t>
            </a:r>
          </a:p>
          <a:p>
            <a:endParaRPr lang="en-US" dirty="0"/>
          </a:p>
        </p:txBody>
      </p:sp>
      <p:sp>
        <p:nvSpPr>
          <p:cNvPr id="14" name="TextBox 13"/>
          <p:cNvSpPr txBox="1"/>
          <p:nvPr/>
        </p:nvSpPr>
        <p:spPr>
          <a:xfrm>
            <a:off x="6096000" y="4061485"/>
            <a:ext cx="5669616" cy="2031325"/>
          </a:xfrm>
          <a:prstGeom prst="rect">
            <a:avLst/>
          </a:prstGeom>
          <a:noFill/>
        </p:spPr>
        <p:txBody>
          <a:bodyPr wrap="square" rtlCol="0">
            <a:spAutoFit/>
          </a:bodyPr>
          <a:lstStyle/>
          <a:p>
            <a:r>
              <a:rPr lang="en-US" dirty="0">
                <a:solidFill>
                  <a:schemeClr val="tx1">
                    <a:lumMod val="50000"/>
                    <a:lumOff val="50000"/>
                  </a:schemeClr>
                </a:solidFill>
              </a:rPr>
              <a:t>Key Metric: Impact</a:t>
            </a:r>
          </a:p>
          <a:p>
            <a:r>
              <a:rPr lang="en-US" dirty="0">
                <a:solidFill>
                  <a:schemeClr val="tx1">
                    <a:lumMod val="50000"/>
                    <a:lumOff val="50000"/>
                  </a:schemeClr>
                </a:solidFill>
              </a:rPr>
              <a:t>Reproducible Science</a:t>
            </a:r>
          </a:p>
          <a:p>
            <a:r>
              <a:rPr lang="en-US" dirty="0" err="1">
                <a:solidFill>
                  <a:schemeClr val="tx1">
                    <a:lumMod val="50000"/>
                    <a:lumOff val="50000"/>
                  </a:schemeClr>
                </a:solidFill>
              </a:rPr>
              <a:t>Composability</a:t>
            </a:r>
            <a:r>
              <a:rPr lang="en-US" dirty="0">
                <a:solidFill>
                  <a:schemeClr val="tx1">
                    <a:lumMod val="50000"/>
                    <a:lumOff val="50000"/>
                  </a:schemeClr>
                </a:solidFill>
              </a:rPr>
              <a:t>: everyone needs</a:t>
            </a:r>
          </a:p>
          <a:p>
            <a:r>
              <a:rPr lang="en-US" dirty="0">
                <a:solidFill>
                  <a:schemeClr val="tx1">
                    <a:lumMod val="50000"/>
                    <a:lumOff val="50000"/>
                  </a:schemeClr>
                </a:solidFill>
              </a:rPr>
              <a:t>Heterogeneous Portability a must</a:t>
            </a:r>
          </a:p>
          <a:p>
            <a:r>
              <a:rPr lang="en-US" dirty="0">
                <a:solidFill>
                  <a:schemeClr val="tx1">
                    <a:lumMod val="50000"/>
                    <a:lumOff val="50000"/>
                  </a:schemeClr>
                </a:solidFill>
              </a:rPr>
              <a:t>MPI showing signs of age</a:t>
            </a:r>
          </a:p>
          <a:p>
            <a:r>
              <a:rPr lang="en-US" dirty="0">
                <a:solidFill>
                  <a:schemeClr val="tx1">
                    <a:lumMod val="50000"/>
                    <a:lumOff val="50000"/>
                  </a:schemeClr>
                </a:solidFill>
              </a:rPr>
              <a:t>Students have many competing choices</a:t>
            </a:r>
          </a:p>
          <a:p>
            <a:r>
              <a:rPr lang="en-US" dirty="0">
                <a:solidFill>
                  <a:schemeClr val="tx1">
                    <a:lumMod val="50000"/>
                    <a:lumOff val="50000"/>
                  </a:schemeClr>
                </a:solidFill>
              </a:rPr>
              <a:t>Easy to imagine way more industrial connections</a:t>
            </a:r>
          </a:p>
        </p:txBody>
      </p:sp>
      <p:sp>
        <p:nvSpPr>
          <p:cNvPr id="6" name="TextBox 5"/>
          <p:cNvSpPr txBox="1"/>
          <p:nvPr/>
        </p:nvSpPr>
        <p:spPr>
          <a:xfrm>
            <a:off x="122156" y="6024934"/>
            <a:ext cx="3884071" cy="646331"/>
          </a:xfrm>
          <a:prstGeom prst="rect">
            <a:avLst/>
          </a:prstGeom>
          <a:noFill/>
        </p:spPr>
        <p:txBody>
          <a:bodyPr wrap="none" rtlCol="0">
            <a:spAutoFit/>
          </a:bodyPr>
          <a:lstStyle/>
          <a:p>
            <a:r>
              <a:rPr lang="en-US" dirty="0">
                <a:solidFill>
                  <a:schemeClr val="tx1">
                    <a:lumMod val="50000"/>
                    <a:lumOff val="50000"/>
                  </a:schemeClr>
                </a:solidFill>
              </a:rPr>
              <a:t>Workflow for success: </a:t>
            </a:r>
          </a:p>
          <a:p>
            <a:r>
              <a:rPr lang="en-US" dirty="0">
                <a:solidFill>
                  <a:schemeClr val="tx1">
                    <a:lumMod val="50000"/>
                    <a:lumOff val="50000"/>
                  </a:schemeClr>
                </a:solidFill>
              </a:rPr>
              <a:t>roll up sleeves &amp;performance engineer</a:t>
            </a:r>
          </a:p>
        </p:txBody>
      </p:sp>
      <p:graphicFrame>
        <p:nvGraphicFramePr>
          <p:cNvPr id="18" name="Diagram 17">
            <a:extLst>
              <a:ext uri="{FF2B5EF4-FFF2-40B4-BE49-F238E27FC236}">
                <a16:creationId xmlns:a16="http://schemas.microsoft.com/office/drawing/2014/main" id="{BFB6EE7E-E9DD-EA4F-9042-C9C612CBD1E2}"/>
              </a:ext>
            </a:extLst>
          </p:cNvPr>
          <p:cNvGraphicFramePr/>
          <p:nvPr>
            <p:extLst>
              <p:ext uri="{D42A27DB-BD31-4B8C-83A1-F6EECF244321}">
                <p14:modId xmlns:p14="http://schemas.microsoft.com/office/powerpoint/2010/main" val="59172569"/>
              </p:ext>
            </p:extLst>
          </p:nvPr>
        </p:nvGraphicFramePr>
        <p:xfrm>
          <a:off x="5806911" y="6370907"/>
          <a:ext cx="6242043"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7" name="TextBox 16"/>
          <p:cNvSpPr txBox="1"/>
          <p:nvPr/>
        </p:nvSpPr>
        <p:spPr>
          <a:xfrm>
            <a:off x="9380489" y="4175757"/>
            <a:ext cx="3565125" cy="584775"/>
          </a:xfrm>
          <a:prstGeom prst="rect">
            <a:avLst/>
          </a:prstGeom>
          <a:noFill/>
        </p:spPr>
        <p:txBody>
          <a:bodyPr wrap="square" rtlCol="0">
            <a:spAutoFit/>
          </a:bodyPr>
          <a:lstStyle/>
          <a:p>
            <a:r>
              <a:rPr lang="en-US" sz="3200" dirty="0">
                <a:solidFill>
                  <a:srgbClr val="FF0000"/>
                </a:solidFill>
                <a:latin typeface="Brush Script MT Italic"/>
                <a:cs typeface="Brush Script MT Italic"/>
              </a:rPr>
              <a:t>Today’s Subject</a:t>
            </a:r>
          </a:p>
        </p:txBody>
      </p:sp>
      <p:cxnSp>
        <p:nvCxnSpPr>
          <p:cNvPr id="19" name="Straight Arrow Connector 18"/>
          <p:cNvCxnSpPr>
            <a:cxnSpLocks/>
          </p:cNvCxnSpPr>
          <p:nvPr/>
        </p:nvCxnSpPr>
        <p:spPr>
          <a:xfrm>
            <a:off x="10954935" y="4707467"/>
            <a:ext cx="126238" cy="1683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93228" y="6001575"/>
            <a:ext cx="3428155" cy="369332"/>
          </a:xfrm>
          <a:prstGeom prst="rect">
            <a:avLst/>
          </a:prstGeom>
          <a:noFill/>
        </p:spPr>
        <p:txBody>
          <a:bodyPr wrap="none" rtlCol="0">
            <a:spAutoFit/>
          </a:bodyPr>
          <a:lstStyle/>
          <a:p>
            <a:r>
              <a:rPr lang="en-US" dirty="0">
                <a:solidFill>
                  <a:schemeClr val="tx1">
                    <a:lumMod val="50000"/>
                    <a:lumOff val="50000"/>
                  </a:schemeClr>
                </a:solidFill>
              </a:rPr>
              <a:t>Evolution of Workflow for success: </a:t>
            </a:r>
          </a:p>
        </p:txBody>
      </p:sp>
      <p:cxnSp>
        <p:nvCxnSpPr>
          <p:cNvPr id="22" name="Straight Connector 21">
            <a:extLst>
              <a:ext uri="{FF2B5EF4-FFF2-40B4-BE49-F238E27FC236}">
                <a16:creationId xmlns:a16="http://schemas.microsoft.com/office/drawing/2014/main" id="{86DC09C0-E1BA-514C-8F4C-B395F0CF1FD3}"/>
              </a:ext>
            </a:extLst>
          </p:cNvPr>
          <p:cNvCxnSpPr/>
          <p:nvPr/>
        </p:nvCxnSpPr>
        <p:spPr>
          <a:xfrm>
            <a:off x="5124789" y="1889270"/>
            <a:ext cx="0" cy="3890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1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5720852" y="4213336"/>
            <a:ext cx="5879273" cy="2399938"/>
          </a:xfrm>
          <a:prstGeom prst="rect">
            <a:avLst/>
          </a:prstGeom>
        </p:spPr>
      </p:pic>
      <p:sp>
        <p:nvSpPr>
          <p:cNvPr id="3" name="Rectangle 2"/>
          <p:cNvSpPr/>
          <p:nvPr/>
        </p:nvSpPr>
        <p:spPr>
          <a:xfrm>
            <a:off x="7412798" y="2855592"/>
            <a:ext cx="1568984" cy="369332"/>
          </a:xfrm>
          <a:prstGeom prst="rect">
            <a:avLst/>
          </a:prstGeom>
        </p:spPr>
        <p:txBody>
          <a:bodyPr wrap="none">
            <a:spAutoFit/>
          </a:bodyPr>
          <a:lstStyle/>
          <a:p>
            <a:r>
              <a:rPr lang="en-US" kern="1200" dirty="0"/>
              <a:t>Henri </a:t>
            </a:r>
            <a:r>
              <a:rPr lang="en-US" kern="1200" dirty="0" err="1"/>
              <a:t>Poincaré</a:t>
            </a:r>
            <a:endParaRPr lang="en-US" kern="1200" dirty="0"/>
          </a:p>
        </p:txBody>
      </p:sp>
      <p:pic>
        <p:nvPicPr>
          <p:cNvPr id="5" name="Picture 4"/>
          <p:cNvPicPr>
            <a:picLocks noChangeAspect="1"/>
          </p:cNvPicPr>
          <p:nvPr/>
        </p:nvPicPr>
        <p:blipFill>
          <a:blip r:embed="rId3"/>
          <a:stretch>
            <a:fillRect/>
          </a:stretch>
        </p:blipFill>
        <p:spPr>
          <a:xfrm>
            <a:off x="10347367" y="1100019"/>
            <a:ext cx="1459779" cy="2274968"/>
          </a:xfrm>
          <a:prstGeom prst="rect">
            <a:avLst/>
          </a:prstGeom>
        </p:spPr>
      </p:pic>
      <p:sp>
        <p:nvSpPr>
          <p:cNvPr id="6" name="Content Placeholder 2"/>
          <p:cNvSpPr>
            <a:spLocks noGrp="1"/>
          </p:cNvSpPr>
          <p:nvPr/>
        </p:nvSpPr>
        <p:spPr>
          <a:xfrm>
            <a:off x="5557002" y="1208718"/>
            <a:ext cx="5879272" cy="2114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kern="1200" dirty="0"/>
          </a:p>
          <a:p>
            <a:pPr marL="0" indent="0">
              <a:buNone/>
            </a:pPr>
            <a:r>
              <a:rPr lang="en-US" sz="2000" kern="1200" dirty="0"/>
              <a:t>When </a:t>
            </a:r>
            <a:r>
              <a:rPr lang="en-US" sz="2000" kern="1200" dirty="0">
                <a:solidFill>
                  <a:srgbClr val="FF0000"/>
                </a:solidFill>
              </a:rPr>
              <a:t>language has been well chosen</a:t>
            </a:r>
            <a:r>
              <a:rPr lang="en-US" sz="2000" kern="1200" dirty="0"/>
              <a:t>, </a:t>
            </a:r>
          </a:p>
          <a:p>
            <a:pPr marL="0" indent="0">
              <a:buNone/>
            </a:pPr>
            <a:r>
              <a:rPr lang="en-US" sz="2000" kern="1200" dirty="0"/>
              <a:t>one is astonished... (in mathematics</a:t>
            </a:r>
          </a:p>
          <a:p>
            <a:pPr marL="0" indent="0">
              <a:buNone/>
            </a:pPr>
            <a:r>
              <a:rPr lang="en-US" sz="2000" dirty="0"/>
              <a:t>what’s possible</a:t>
            </a:r>
            <a:r>
              <a:rPr lang="mr-IN" sz="2000" dirty="0"/>
              <a:t>…</a:t>
            </a:r>
            <a:r>
              <a:rPr lang="en-US" sz="2000" dirty="0"/>
              <a:t>)</a:t>
            </a:r>
            <a:endParaRPr lang="en-US" sz="2000" kern="1200" dirty="0"/>
          </a:p>
          <a:p>
            <a:pPr marL="0" indent="0">
              <a:buNone/>
            </a:pPr>
            <a:endParaRPr lang="en-US" sz="2000" kern="1200" dirty="0"/>
          </a:p>
        </p:txBody>
      </p:sp>
      <p:sp>
        <p:nvSpPr>
          <p:cNvPr id="2" name="TextBox 1"/>
          <p:cNvSpPr txBox="1"/>
          <p:nvPr/>
        </p:nvSpPr>
        <p:spPr>
          <a:xfrm>
            <a:off x="157105" y="4319954"/>
            <a:ext cx="5734331" cy="2308324"/>
          </a:xfrm>
          <a:prstGeom prst="rect">
            <a:avLst/>
          </a:prstGeom>
          <a:noFill/>
        </p:spPr>
        <p:txBody>
          <a:bodyPr wrap="square" rtlCol="0">
            <a:spAutoFit/>
          </a:bodyPr>
          <a:lstStyle/>
          <a:p>
            <a:r>
              <a:rPr lang="en-US" i="1" dirty="0"/>
              <a:t>Language is how we express our Computations </a:t>
            </a:r>
          </a:p>
          <a:p>
            <a:r>
              <a:rPr lang="en-US" i="1" dirty="0"/>
              <a:t>CS Language is applied psychology</a:t>
            </a:r>
          </a:p>
          <a:p>
            <a:r>
              <a:rPr lang="en-US" i="1" dirty="0"/>
              <a:t>we can coax performance</a:t>
            </a:r>
            <a:r>
              <a:rPr lang="mr-IN" i="1" dirty="0"/>
              <a:t>…</a:t>
            </a:r>
            <a:endParaRPr lang="en-US" i="1" dirty="0"/>
          </a:p>
          <a:p>
            <a:endParaRPr lang="en-US" dirty="0"/>
          </a:p>
          <a:p>
            <a:r>
              <a:rPr lang="en-US" dirty="0"/>
              <a:t>	</a:t>
            </a:r>
          </a:p>
          <a:p>
            <a:r>
              <a:rPr lang="en-US" dirty="0"/>
              <a:t>	Valentin </a:t>
            </a:r>
            <a:r>
              <a:rPr lang="en-US" dirty="0" err="1"/>
              <a:t>Churavy</a:t>
            </a:r>
            <a:r>
              <a:rPr lang="en-US" dirty="0"/>
              <a:t>  </a:t>
            </a:r>
          </a:p>
          <a:p>
            <a:r>
              <a:rPr lang="en-US" dirty="0"/>
              <a:t>	Graduate Student @ MIT</a:t>
            </a:r>
          </a:p>
          <a:p>
            <a:endParaRPr lang="en-US" dirty="0"/>
          </a:p>
        </p:txBody>
      </p:sp>
      <p:pic>
        <p:nvPicPr>
          <p:cNvPr id="7" name="Picture 6"/>
          <p:cNvPicPr>
            <a:picLocks noChangeAspect="1"/>
          </p:cNvPicPr>
          <p:nvPr/>
        </p:nvPicPr>
        <p:blipFill>
          <a:blip r:embed="rId4"/>
          <a:stretch>
            <a:fillRect/>
          </a:stretch>
        </p:blipFill>
        <p:spPr>
          <a:xfrm>
            <a:off x="367229" y="1411211"/>
            <a:ext cx="5110751" cy="2405060"/>
          </a:xfrm>
          <a:prstGeom prst="rect">
            <a:avLst/>
          </a:prstGeom>
        </p:spPr>
      </p:pic>
      <p:pic>
        <p:nvPicPr>
          <p:cNvPr id="8" name="Picture 7"/>
          <p:cNvPicPr>
            <a:picLocks noChangeAspect="1"/>
          </p:cNvPicPr>
          <p:nvPr/>
        </p:nvPicPr>
        <p:blipFill>
          <a:blip r:embed="rId5"/>
          <a:stretch>
            <a:fillRect/>
          </a:stretch>
        </p:blipFill>
        <p:spPr>
          <a:xfrm>
            <a:off x="3554618" y="4720501"/>
            <a:ext cx="997613" cy="1054947"/>
          </a:xfrm>
          <a:prstGeom prst="rect">
            <a:avLst/>
          </a:prstGeom>
        </p:spPr>
      </p:pic>
      <p:sp>
        <p:nvSpPr>
          <p:cNvPr id="9" name="Title 1"/>
          <p:cNvSpPr>
            <a:spLocks noGrp="1"/>
          </p:cNvSpPr>
          <p:nvPr>
            <p:ph type="title"/>
          </p:nvPr>
        </p:nvSpPr>
        <p:spPr>
          <a:xfrm>
            <a:off x="1521523" y="0"/>
            <a:ext cx="11903242" cy="605672"/>
          </a:xfrm>
        </p:spPr>
        <p:txBody>
          <a:bodyPr>
            <a:normAutofit fontScale="90000"/>
          </a:bodyPr>
          <a:lstStyle/>
          <a:p>
            <a:r>
              <a:rPr lang="en-US" dirty="0"/>
              <a:t>Historical Precedent: Philosophers &amp; Mathematicians</a:t>
            </a:r>
          </a:p>
        </p:txBody>
      </p:sp>
    </p:spTree>
    <p:extLst>
      <p:ext uri="{BB962C8B-B14F-4D97-AF65-F5344CB8AC3E}">
        <p14:creationId xmlns:p14="http://schemas.microsoft.com/office/powerpoint/2010/main" val="364396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2508" y="602733"/>
            <a:ext cx="11903242" cy="605672"/>
          </a:xfrm>
        </p:spPr>
        <p:txBody>
          <a:bodyPr>
            <a:normAutofit fontScale="90000"/>
          </a:bodyPr>
          <a:lstStyle/>
          <a:p>
            <a:r>
              <a:rPr lang="en-US" dirty="0"/>
              <a:t>What did we miss 15 years ago?</a:t>
            </a:r>
            <a:br>
              <a:rPr lang="en-US" dirty="0"/>
            </a:br>
            <a:endParaRPr lang="en-US" dirty="0"/>
          </a:p>
        </p:txBody>
      </p:sp>
      <p:pic>
        <p:nvPicPr>
          <p:cNvPr id="5" name="Picture 4"/>
          <p:cNvPicPr>
            <a:picLocks noChangeAspect="1"/>
          </p:cNvPicPr>
          <p:nvPr/>
        </p:nvPicPr>
        <p:blipFill>
          <a:blip r:embed="rId2"/>
          <a:stretch>
            <a:fillRect/>
          </a:stretch>
        </p:blipFill>
        <p:spPr>
          <a:xfrm>
            <a:off x="940287" y="2747458"/>
            <a:ext cx="9991873" cy="3989258"/>
          </a:xfrm>
          <a:prstGeom prst="rect">
            <a:avLst/>
          </a:prstGeom>
        </p:spPr>
      </p:pic>
      <p:pic>
        <p:nvPicPr>
          <p:cNvPr id="6" name="Picture 5"/>
          <p:cNvPicPr>
            <a:picLocks noChangeAspect="1"/>
          </p:cNvPicPr>
          <p:nvPr/>
        </p:nvPicPr>
        <p:blipFill rotWithShape="1">
          <a:blip r:embed="rId3"/>
          <a:srcRect t="29573"/>
          <a:stretch/>
        </p:blipFill>
        <p:spPr>
          <a:xfrm>
            <a:off x="3378200" y="1320800"/>
            <a:ext cx="6883400" cy="1538418"/>
          </a:xfrm>
          <a:prstGeom prst="rect">
            <a:avLst/>
          </a:prstGeom>
        </p:spPr>
      </p:pic>
      <p:pic>
        <p:nvPicPr>
          <p:cNvPr id="7" name="Picture 6"/>
          <p:cNvPicPr>
            <a:picLocks noChangeAspect="1"/>
          </p:cNvPicPr>
          <p:nvPr/>
        </p:nvPicPr>
        <p:blipFill>
          <a:blip r:embed="rId4"/>
          <a:stretch>
            <a:fillRect/>
          </a:stretch>
        </p:blipFill>
        <p:spPr>
          <a:xfrm>
            <a:off x="7673340" y="2522668"/>
            <a:ext cx="2819400" cy="673100"/>
          </a:xfrm>
          <a:prstGeom prst="rect">
            <a:avLst/>
          </a:prstGeom>
        </p:spPr>
      </p:pic>
      <p:sp>
        <p:nvSpPr>
          <p:cNvPr id="8" name="Oval 7"/>
          <p:cNvSpPr/>
          <p:nvPr/>
        </p:nvSpPr>
        <p:spPr>
          <a:xfrm>
            <a:off x="3606800" y="4023360"/>
            <a:ext cx="6593840" cy="46736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352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1261" y="3108325"/>
            <a:ext cx="5234216" cy="1920876"/>
          </a:xfrm>
        </p:spPr>
        <p:txBody>
          <a:bodyPr>
            <a:normAutofit/>
          </a:bodyPr>
          <a:lstStyle/>
          <a:p>
            <a:pPr algn="ctr"/>
            <a:r>
              <a:rPr lang="en-US" sz="3600" dirty="0"/>
              <a:t>Something seems to have gone wrong!</a:t>
            </a:r>
          </a:p>
        </p:txBody>
      </p:sp>
      <p:pic>
        <p:nvPicPr>
          <p:cNvPr id="4" name="Picture 3" descr="20191119_1024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54" y="1332370"/>
            <a:ext cx="6626902" cy="4970177"/>
          </a:xfrm>
          <a:prstGeom prst="rect">
            <a:avLst/>
          </a:prstGeom>
        </p:spPr>
      </p:pic>
      <p:cxnSp>
        <p:nvCxnSpPr>
          <p:cNvPr id="6" name="Straight Arrow Connector 5">
            <a:extLst>
              <a:ext uri="{FF2B5EF4-FFF2-40B4-BE49-F238E27FC236}">
                <a16:creationId xmlns:a16="http://schemas.microsoft.com/office/drawing/2014/main" id="{CCED7812-33AC-334A-B157-D9476C41D083}"/>
              </a:ext>
            </a:extLst>
          </p:cNvPr>
          <p:cNvCxnSpPr>
            <a:cxnSpLocks/>
          </p:cNvCxnSpPr>
          <p:nvPr/>
        </p:nvCxnSpPr>
        <p:spPr>
          <a:xfrm>
            <a:off x="230293" y="891702"/>
            <a:ext cx="11481810" cy="7457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ABE3F2-4B3D-424F-814C-EE98F8293F35}"/>
              </a:ext>
            </a:extLst>
          </p:cNvPr>
          <p:cNvCxnSpPr/>
          <p:nvPr/>
        </p:nvCxnSpPr>
        <p:spPr>
          <a:xfrm>
            <a:off x="6991755" y="820366"/>
            <a:ext cx="0" cy="2918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3C743F2-286C-3444-ADD5-9AB76ED4C0E5}"/>
              </a:ext>
            </a:extLst>
          </p:cNvPr>
          <p:cNvSpPr/>
          <p:nvPr/>
        </p:nvSpPr>
        <p:spPr>
          <a:xfrm>
            <a:off x="6646498" y="451034"/>
            <a:ext cx="652743" cy="369332"/>
          </a:xfrm>
          <a:prstGeom prst="rect">
            <a:avLst/>
          </a:prstGeom>
        </p:spPr>
        <p:txBody>
          <a:bodyPr wrap="none">
            <a:spAutoFit/>
          </a:bodyPr>
          <a:lstStyle/>
          <a:p>
            <a:r>
              <a:rPr lang="en-US" dirty="0"/>
              <a:t>2010</a:t>
            </a:r>
          </a:p>
        </p:txBody>
      </p:sp>
      <p:sp>
        <p:nvSpPr>
          <p:cNvPr id="11" name="Rectangle 10">
            <a:extLst>
              <a:ext uri="{FF2B5EF4-FFF2-40B4-BE49-F238E27FC236}">
                <a16:creationId xmlns:a16="http://schemas.microsoft.com/office/drawing/2014/main" id="{4899182D-6012-6645-BF75-9B24174F2D80}"/>
              </a:ext>
            </a:extLst>
          </p:cNvPr>
          <p:cNvSpPr/>
          <p:nvPr/>
        </p:nvSpPr>
        <p:spPr>
          <a:xfrm>
            <a:off x="7222729" y="301628"/>
            <a:ext cx="4047126" cy="769441"/>
          </a:xfrm>
          <a:prstGeom prst="rect">
            <a:avLst/>
          </a:prstGeom>
        </p:spPr>
        <p:txBody>
          <a:bodyPr wrap="none">
            <a:spAutoFit/>
          </a:bodyPr>
          <a:lstStyle/>
          <a:p>
            <a:r>
              <a:rPr lang="en-US" sz="4400" b="1" dirty="0">
                <a:solidFill>
                  <a:srgbClr val="FF0000"/>
                </a:solidFill>
              </a:rPr>
              <a:t>The dark decade</a:t>
            </a:r>
          </a:p>
        </p:txBody>
      </p:sp>
      <p:sp>
        <p:nvSpPr>
          <p:cNvPr id="12" name="Rectangle 11">
            <a:extLst>
              <a:ext uri="{FF2B5EF4-FFF2-40B4-BE49-F238E27FC236}">
                <a16:creationId xmlns:a16="http://schemas.microsoft.com/office/drawing/2014/main" id="{441688D8-CFE5-2246-A05E-754B40FDB97D}"/>
              </a:ext>
            </a:extLst>
          </p:cNvPr>
          <p:cNvSpPr/>
          <p:nvPr/>
        </p:nvSpPr>
        <p:spPr>
          <a:xfrm>
            <a:off x="315654" y="451034"/>
            <a:ext cx="652743" cy="369332"/>
          </a:xfrm>
          <a:prstGeom prst="rect">
            <a:avLst/>
          </a:prstGeom>
        </p:spPr>
        <p:txBody>
          <a:bodyPr wrap="none">
            <a:spAutoFit/>
          </a:bodyPr>
          <a:lstStyle/>
          <a:p>
            <a:r>
              <a:rPr lang="en-US" dirty="0"/>
              <a:t>1988</a:t>
            </a:r>
          </a:p>
        </p:txBody>
      </p:sp>
      <p:cxnSp>
        <p:nvCxnSpPr>
          <p:cNvPr id="13" name="Straight Connector 12">
            <a:extLst>
              <a:ext uri="{FF2B5EF4-FFF2-40B4-BE49-F238E27FC236}">
                <a16:creationId xmlns:a16="http://schemas.microsoft.com/office/drawing/2014/main" id="{FD11ED0A-D804-C14B-A574-4DAED0ACAA1E}"/>
              </a:ext>
            </a:extLst>
          </p:cNvPr>
          <p:cNvCxnSpPr/>
          <p:nvPr/>
        </p:nvCxnSpPr>
        <p:spPr>
          <a:xfrm>
            <a:off x="548801" y="745787"/>
            <a:ext cx="0" cy="29183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2E82E6-EDAE-4346-87FC-2AC82B1D1416}"/>
              </a:ext>
            </a:extLst>
          </p:cNvPr>
          <p:cNvSpPr/>
          <p:nvPr/>
        </p:nvSpPr>
        <p:spPr>
          <a:xfrm>
            <a:off x="2297036" y="506158"/>
            <a:ext cx="3247236" cy="369332"/>
          </a:xfrm>
          <a:prstGeom prst="rect">
            <a:avLst/>
          </a:prstGeom>
        </p:spPr>
        <p:txBody>
          <a:bodyPr wrap="none">
            <a:spAutoFit/>
          </a:bodyPr>
          <a:lstStyle/>
          <a:p>
            <a:r>
              <a:rPr lang="en-US" dirty="0"/>
              <a:t>Programming Languages (x2005)</a:t>
            </a:r>
          </a:p>
        </p:txBody>
      </p:sp>
      <p:cxnSp>
        <p:nvCxnSpPr>
          <p:cNvPr id="15" name="Straight Connector 14">
            <a:extLst>
              <a:ext uri="{FF2B5EF4-FFF2-40B4-BE49-F238E27FC236}">
                <a16:creationId xmlns:a16="http://schemas.microsoft.com/office/drawing/2014/main" id="{6005F5D1-68A1-3F41-8DD5-56B97D98B017}"/>
              </a:ext>
            </a:extLst>
          </p:cNvPr>
          <p:cNvCxnSpPr/>
          <p:nvPr/>
        </p:nvCxnSpPr>
        <p:spPr>
          <a:xfrm>
            <a:off x="11404582" y="820366"/>
            <a:ext cx="0" cy="2918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275D1BF-35DC-3945-AABE-9C6297BC2FDD}"/>
              </a:ext>
            </a:extLst>
          </p:cNvPr>
          <p:cNvSpPr/>
          <p:nvPr/>
        </p:nvSpPr>
        <p:spPr>
          <a:xfrm>
            <a:off x="11059360" y="489761"/>
            <a:ext cx="652743" cy="369332"/>
          </a:xfrm>
          <a:prstGeom prst="rect">
            <a:avLst/>
          </a:prstGeom>
        </p:spPr>
        <p:txBody>
          <a:bodyPr wrap="none">
            <a:spAutoFit/>
          </a:bodyPr>
          <a:lstStyle/>
          <a:p>
            <a:r>
              <a:rPr lang="en-US" dirty="0"/>
              <a:t>2019</a:t>
            </a:r>
          </a:p>
        </p:txBody>
      </p:sp>
    </p:spTree>
    <p:extLst>
      <p:ext uri="{BB962C8B-B14F-4D97-AF65-F5344CB8AC3E}">
        <p14:creationId xmlns:p14="http://schemas.microsoft.com/office/powerpoint/2010/main" val="261970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15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spTree>
    <p:extLst>
      <p:ext uri="{BB962C8B-B14F-4D97-AF65-F5344CB8AC3E}">
        <p14:creationId xmlns:p14="http://schemas.microsoft.com/office/powerpoint/2010/main" val="328309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15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pic>
        <p:nvPicPr>
          <p:cNvPr id="5" name="Picture 4">
            <a:extLst>
              <a:ext uri="{FF2B5EF4-FFF2-40B4-BE49-F238E27FC236}">
                <a16:creationId xmlns:a16="http://schemas.microsoft.com/office/drawing/2014/main" id="{7B27484A-CCA6-2245-82B4-F78778231356}"/>
              </a:ext>
            </a:extLst>
          </p:cNvPr>
          <p:cNvPicPr>
            <a:picLocks noChangeAspect="1"/>
          </p:cNvPicPr>
          <p:nvPr/>
        </p:nvPicPr>
        <p:blipFill rotWithShape="1">
          <a:blip r:embed="rId2"/>
          <a:srcRect t="17959" b="21373"/>
          <a:stretch/>
        </p:blipFill>
        <p:spPr>
          <a:xfrm>
            <a:off x="4687048" y="2611405"/>
            <a:ext cx="2564435" cy="1555790"/>
          </a:xfrm>
          <a:prstGeom prst="rect">
            <a:avLst/>
          </a:prstGeom>
          <a:solidFill>
            <a:schemeClr val="bg1"/>
          </a:solidFill>
          <a:ln>
            <a:noFill/>
          </a:ln>
        </p:spPr>
      </p:pic>
      <p:sp>
        <p:nvSpPr>
          <p:cNvPr id="6" name="TextBox 5">
            <a:extLst>
              <a:ext uri="{FF2B5EF4-FFF2-40B4-BE49-F238E27FC236}">
                <a16:creationId xmlns:a16="http://schemas.microsoft.com/office/drawing/2014/main" id="{8CAEF8E7-1DE6-F44D-9797-870EFFCF76A7}"/>
              </a:ext>
            </a:extLst>
          </p:cNvPr>
          <p:cNvSpPr txBox="1"/>
          <p:nvPr/>
        </p:nvSpPr>
        <p:spPr>
          <a:xfrm>
            <a:off x="581982" y="2618596"/>
            <a:ext cx="3658649" cy="2308324"/>
          </a:xfrm>
          <a:prstGeom prst="rect">
            <a:avLst/>
          </a:prstGeom>
          <a:noFill/>
        </p:spPr>
        <p:txBody>
          <a:bodyPr wrap="none" rtlCol="0">
            <a:spAutoFit/>
          </a:bodyPr>
          <a:lstStyle/>
          <a:p>
            <a:r>
              <a:rPr lang="en-US" sz="3600" dirty="0"/>
              <a:t>multiple dispatch</a:t>
            </a:r>
          </a:p>
          <a:p>
            <a:r>
              <a:rPr lang="en-US" sz="3600" dirty="0"/>
              <a:t>static + dynamic</a:t>
            </a:r>
          </a:p>
          <a:p>
            <a:r>
              <a:rPr lang="en-US" sz="3600" dirty="0"/>
              <a:t>type specialization</a:t>
            </a:r>
          </a:p>
          <a:p>
            <a:r>
              <a:rPr lang="mr-IN" sz="3600" dirty="0"/>
              <a:t>…</a:t>
            </a:r>
            <a:endParaRPr lang="en-US" sz="3600" dirty="0"/>
          </a:p>
        </p:txBody>
      </p:sp>
    </p:spTree>
    <p:extLst>
      <p:ext uri="{BB962C8B-B14F-4D97-AF65-F5344CB8AC3E}">
        <p14:creationId xmlns:p14="http://schemas.microsoft.com/office/powerpoint/2010/main" val="371270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15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pic>
        <p:nvPicPr>
          <p:cNvPr id="2" name="Picture 1"/>
          <p:cNvPicPr>
            <a:picLocks noChangeAspect="1"/>
          </p:cNvPicPr>
          <p:nvPr/>
        </p:nvPicPr>
        <p:blipFill>
          <a:blip r:embed="rId2"/>
          <a:stretch>
            <a:fillRect/>
          </a:stretch>
        </p:blipFill>
        <p:spPr>
          <a:xfrm>
            <a:off x="1000632" y="2727891"/>
            <a:ext cx="7081399" cy="3957797"/>
          </a:xfrm>
          <a:prstGeom prst="rect">
            <a:avLst/>
          </a:prstGeom>
        </p:spPr>
      </p:pic>
      <p:sp>
        <p:nvSpPr>
          <p:cNvPr id="3" name="TextBox 2"/>
          <p:cNvSpPr txBox="1"/>
          <p:nvPr/>
        </p:nvSpPr>
        <p:spPr>
          <a:xfrm>
            <a:off x="8094860" y="6195771"/>
            <a:ext cx="2672526" cy="369332"/>
          </a:xfrm>
          <a:prstGeom prst="rect">
            <a:avLst/>
          </a:prstGeom>
          <a:noFill/>
        </p:spPr>
        <p:txBody>
          <a:bodyPr wrap="none" rtlCol="0">
            <a:spAutoFit/>
          </a:bodyPr>
          <a:lstStyle/>
          <a:p>
            <a:r>
              <a:rPr lang="en-US" dirty="0"/>
              <a:t>See </a:t>
            </a:r>
            <a:r>
              <a:rPr lang="en-US" dirty="0" err="1"/>
              <a:t>julialang.org</a:t>
            </a:r>
            <a:r>
              <a:rPr lang="en-US" dirty="0"/>
              <a:t>/learning</a:t>
            </a:r>
          </a:p>
        </p:txBody>
      </p:sp>
    </p:spTree>
    <p:extLst>
      <p:ext uri="{BB962C8B-B14F-4D97-AF65-F5344CB8AC3E}">
        <p14:creationId xmlns:p14="http://schemas.microsoft.com/office/powerpoint/2010/main" val="189701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15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pic>
        <p:nvPicPr>
          <p:cNvPr id="5" name="Picture 4">
            <a:extLst>
              <a:ext uri="{FF2B5EF4-FFF2-40B4-BE49-F238E27FC236}">
                <a16:creationId xmlns:a16="http://schemas.microsoft.com/office/drawing/2014/main" id="{7B27484A-CCA6-2245-82B4-F78778231356}"/>
              </a:ext>
            </a:extLst>
          </p:cNvPr>
          <p:cNvPicPr>
            <a:picLocks noChangeAspect="1"/>
          </p:cNvPicPr>
          <p:nvPr/>
        </p:nvPicPr>
        <p:blipFill rotWithShape="1">
          <a:blip r:embed="rId2"/>
          <a:srcRect t="17959" b="21373"/>
          <a:stretch/>
        </p:blipFill>
        <p:spPr>
          <a:xfrm>
            <a:off x="4687048" y="2611405"/>
            <a:ext cx="2564435" cy="1555790"/>
          </a:xfrm>
          <a:prstGeom prst="rect">
            <a:avLst/>
          </a:prstGeom>
          <a:solidFill>
            <a:schemeClr val="bg1"/>
          </a:solidFill>
          <a:ln>
            <a:noFill/>
          </a:ln>
        </p:spPr>
      </p:pic>
      <p:sp>
        <p:nvSpPr>
          <p:cNvPr id="6" name="TextBox 5">
            <a:extLst>
              <a:ext uri="{FF2B5EF4-FFF2-40B4-BE49-F238E27FC236}">
                <a16:creationId xmlns:a16="http://schemas.microsoft.com/office/drawing/2014/main" id="{8CAEF8E7-1DE6-F44D-9797-870EFFCF76A7}"/>
              </a:ext>
            </a:extLst>
          </p:cNvPr>
          <p:cNvSpPr txBox="1"/>
          <p:nvPr/>
        </p:nvSpPr>
        <p:spPr>
          <a:xfrm>
            <a:off x="581982" y="2618596"/>
            <a:ext cx="3658649" cy="2308324"/>
          </a:xfrm>
          <a:prstGeom prst="rect">
            <a:avLst/>
          </a:prstGeom>
          <a:noFill/>
        </p:spPr>
        <p:txBody>
          <a:bodyPr wrap="none" rtlCol="0">
            <a:spAutoFit/>
          </a:bodyPr>
          <a:lstStyle/>
          <a:p>
            <a:r>
              <a:rPr lang="en-US" sz="3600" dirty="0"/>
              <a:t>multiple dispatch</a:t>
            </a:r>
          </a:p>
          <a:p>
            <a:r>
              <a:rPr lang="en-US" sz="3600" dirty="0"/>
              <a:t>static + dynamic</a:t>
            </a:r>
          </a:p>
          <a:p>
            <a:r>
              <a:rPr lang="en-US" sz="3600" dirty="0"/>
              <a:t>type specialization</a:t>
            </a:r>
          </a:p>
          <a:p>
            <a:r>
              <a:rPr lang="mr-IN" sz="3600" dirty="0"/>
              <a:t>…</a:t>
            </a:r>
            <a:endParaRPr lang="en-US" sz="3600" dirty="0"/>
          </a:p>
        </p:txBody>
      </p:sp>
      <p:sp>
        <p:nvSpPr>
          <p:cNvPr id="9" name="TextBox 8">
            <a:extLst>
              <a:ext uri="{FF2B5EF4-FFF2-40B4-BE49-F238E27FC236}">
                <a16:creationId xmlns:a16="http://schemas.microsoft.com/office/drawing/2014/main" id="{678C5457-58AF-7B49-BADA-1CD34FD8A520}"/>
              </a:ext>
            </a:extLst>
          </p:cNvPr>
          <p:cNvSpPr txBox="1"/>
          <p:nvPr/>
        </p:nvSpPr>
        <p:spPr>
          <a:xfrm>
            <a:off x="2411307" y="5156021"/>
            <a:ext cx="8016554" cy="1200329"/>
          </a:xfrm>
          <a:prstGeom prst="rect">
            <a:avLst/>
          </a:prstGeom>
          <a:solidFill>
            <a:schemeClr val="bg1"/>
          </a:solidFill>
          <a:ln>
            <a:solidFill>
              <a:srgbClr val="000000"/>
            </a:solidFill>
          </a:ln>
        </p:spPr>
        <p:txBody>
          <a:bodyPr wrap="square" rtlCol="0">
            <a:spAutoFit/>
          </a:bodyPr>
          <a:lstStyle/>
          <a:p>
            <a:r>
              <a:rPr lang="en-US" sz="3600" dirty="0">
                <a:solidFill>
                  <a:srgbClr val="000000"/>
                </a:solidFill>
              </a:rPr>
              <a:t>We knew the right user base starts serial and takes 10 years to mature.</a:t>
            </a:r>
          </a:p>
        </p:txBody>
      </p:sp>
      <p:pic>
        <p:nvPicPr>
          <p:cNvPr id="11" name="Picture 10">
            <a:extLst>
              <a:ext uri="{FF2B5EF4-FFF2-40B4-BE49-F238E27FC236}">
                <a16:creationId xmlns:a16="http://schemas.microsoft.com/office/drawing/2014/main" id="{34439897-E774-BD44-A598-063889432A97}"/>
              </a:ext>
            </a:extLst>
          </p:cNvPr>
          <p:cNvPicPr>
            <a:picLocks noChangeAspect="1"/>
          </p:cNvPicPr>
          <p:nvPr/>
        </p:nvPicPr>
        <p:blipFill rotWithShape="1">
          <a:blip r:embed="rId3"/>
          <a:srcRect b="4689"/>
          <a:stretch/>
        </p:blipFill>
        <p:spPr>
          <a:xfrm>
            <a:off x="7978137" y="2482572"/>
            <a:ext cx="4008125" cy="2308324"/>
          </a:xfrm>
          <a:prstGeom prst="rect">
            <a:avLst/>
          </a:prstGeom>
        </p:spPr>
      </p:pic>
    </p:spTree>
    <p:extLst>
      <p:ext uri="{BB962C8B-B14F-4D97-AF65-F5344CB8AC3E}">
        <p14:creationId xmlns:p14="http://schemas.microsoft.com/office/powerpoint/2010/main" val="386637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15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pic>
        <p:nvPicPr>
          <p:cNvPr id="5" name="Picture 4">
            <a:extLst>
              <a:ext uri="{FF2B5EF4-FFF2-40B4-BE49-F238E27FC236}">
                <a16:creationId xmlns:a16="http://schemas.microsoft.com/office/drawing/2014/main" id="{7B27484A-CCA6-2245-82B4-F78778231356}"/>
              </a:ext>
            </a:extLst>
          </p:cNvPr>
          <p:cNvPicPr>
            <a:picLocks noChangeAspect="1"/>
          </p:cNvPicPr>
          <p:nvPr/>
        </p:nvPicPr>
        <p:blipFill rotWithShape="1">
          <a:blip r:embed="rId2"/>
          <a:srcRect t="17959" b="21373"/>
          <a:stretch/>
        </p:blipFill>
        <p:spPr>
          <a:xfrm>
            <a:off x="4687048" y="2611405"/>
            <a:ext cx="2564435" cy="1555790"/>
          </a:xfrm>
          <a:prstGeom prst="rect">
            <a:avLst/>
          </a:prstGeom>
          <a:solidFill>
            <a:schemeClr val="bg1"/>
          </a:solidFill>
          <a:ln>
            <a:noFill/>
          </a:ln>
        </p:spPr>
      </p:pic>
      <p:sp>
        <p:nvSpPr>
          <p:cNvPr id="6" name="TextBox 5">
            <a:extLst>
              <a:ext uri="{FF2B5EF4-FFF2-40B4-BE49-F238E27FC236}">
                <a16:creationId xmlns:a16="http://schemas.microsoft.com/office/drawing/2014/main" id="{8CAEF8E7-1DE6-F44D-9797-870EFFCF76A7}"/>
              </a:ext>
            </a:extLst>
          </p:cNvPr>
          <p:cNvSpPr txBox="1"/>
          <p:nvPr/>
        </p:nvSpPr>
        <p:spPr>
          <a:xfrm>
            <a:off x="581982" y="2618596"/>
            <a:ext cx="3658649" cy="2308324"/>
          </a:xfrm>
          <a:prstGeom prst="rect">
            <a:avLst/>
          </a:prstGeom>
          <a:noFill/>
        </p:spPr>
        <p:txBody>
          <a:bodyPr wrap="none" rtlCol="0">
            <a:spAutoFit/>
          </a:bodyPr>
          <a:lstStyle/>
          <a:p>
            <a:r>
              <a:rPr lang="en-US" sz="3600" dirty="0"/>
              <a:t>multiple dispatch</a:t>
            </a:r>
          </a:p>
          <a:p>
            <a:r>
              <a:rPr lang="en-US" sz="3600" dirty="0"/>
              <a:t>static + dynamic</a:t>
            </a:r>
          </a:p>
          <a:p>
            <a:r>
              <a:rPr lang="en-US" sz="3600" dirty="0"/>
              <a:t>type specialization</a:t>
            </a:r>
          </a:p>
          <a:p>
            <a:r>
              <a:rPr lang="mr-IN" sz="3600" dirty="0"/>
              <a:t>…</a:t>
            </a:r>
            <a:endParaRPr lang="en-US" sz="3600" dirty="0"/>
          </a:p>
        </p:txBody>
      </p:sp>
      <p:sp>
        <p:nvSpPr>
          <p:cNvPr id="9" name="TextBox 8">
            <a:extLst>
              <a:ext uri="{FF2B5EF4-FFF2-40B4-BE49-F238E27FC236}">
                <a16:creationId xmlns:a16="http://schemas.microsoft.com/office/drawing/2014/main" id="{678C5457-58AF-7B49-BADA-1CD34FD8A520}"/>
              </a:ext>
            </a:extLst>
          </p:cNvPr>
          <p:cNvSpPr txBox="1"/>
          <p:nvPr/>
        </p:nvSpPr>
        <p:spPr>
          <a:xfrm>
            <a:off x="2411307" y="5156021"/>
            <a:ext cx="8016554" cy="1200329"/>
          </a:xfrm>
          <a:prstGeom prst="rect">
            <a:avLst/>
          </a:prstGeom>
          <a:solidFill>
            <a:schemeClr val="bg1"/>
          </a:solidFill>
          <a:ln>
            <a:solidFill>
              <a:srgbClr val="000000"/>
            </a:solidFill>
          </a:ln>
        </p:spPr>
        <p:txBody>
          <a:bodyPr wrap="square" rtlCol="0">
            <a:spAutoFit/>
          </a:bodyPr>
          <a:lstStyle/>
          <a:p>
            <a:r>
              <a:rPr lang="en-US" sz="3600" dirty="0">
                <a:solidFill>
                  <a:srgbClr val="000000"/>
                </a:solidFill>
              </a:rPr>
              <a:t>We knew the right user base starts serial and takes 10 years to mature.</a:t>
            </a:r>
          </a:p>
        </p:txBody>
      </p:sp>
      <p:sp>
        <p:nvSpPr>
          <p:cNvPr id="10" name="TextBox 9">
            <a:extLst>
              <a:ext uri="{FF2B5EF4-FFF2-40B4-BE49-F238E27FC236}">
                <a16:creationId xmlns:a16="http://schemas.microsoft.com/office/drawing/2014/main" id="{897B435B-2243-BF44-AA34-B2BD37EBFDCA}"/>
              </a:ext>
            </a:extLst>
          </p:cNvPr>
          <p:cNvSpPr txBox="1"/>
          <p:nvPr/>
        </p:nvSpPr>
        <p:spPr>
          <a:xfrm>
            <a:off x="3329276" y="4603754"/>
            <a:ext cx="4224684" cy="646331"/>
          </a:xfrm>
          <a:prstGeom prst="rect">
            <a:avLst/>
          </a:prstGeom>
          <a:solidFill>
            <a:schemeClr val="bg1"/>
          </a:solidFill>
          <a:ln>
            <a:solidFill>
              <a:srgbClr val="000000"/>
            </a:solidFill>
          </a:ln>
        </p:spPr>
        <p:txBody>
          <a:bodyPr wrap="none" rtlCol="0">
            <a:spAutoFit/>
          </a:bodyPr>
          <a:lstStyle/>
          <a:p>
            <a:r>
              <a:rPr lang="en-US" sz="3600" dirty="0">
                <a:solidFill>
                  <a:srgbClr val="FF0000"/>
                </a:solidFill>
              </a:rPr>
              <a:t>“Patience is a virtue.”</a:t>
            </a:r>
          </a:p>
        </p:txBody>
      </p:sp>
      <p:pic>
        <p:nvPicPr>
          <p:cNvPr id="11" name="Picture 10">
            <a:extLst>
              <a:ext uri="{FF2B5EF4-FFF2-40B4-BE49-F238E27FC236}">
                <a16:creationId xmlns:a16="http://schemas.microsoft.com/office/drawing/2014/main" id="{34439897-E774-BD44-A598-063889432A97}"/>
              </a:ext>
            </a:extLst>
          </p:cNvPr>
          <p:cNvPicPr>
            <a:picLocks noChangeAspect="1"/>
          </p:cNvPicPr>
          <p:nvPr/>
        </p:nvPicPr>
        <p:blipFill rotWithShape="1">
          <a:blip r:embed="rId3"/>
          <a:srcRect b="4689"/>
          <a:stretch/>
        </p:blipFill>
        <p:spPr>
          <a:xfrm>
            <a:off x="7978137" y="2482572"/>
            <a:ext cx="4008125" cy="2308324"/>
          </a:xfrm>
          <a:prstGeom prst="rect">
            <a:avLst/>
          </a:prstGeom>
        </p:spPr>
      </p:pic>
    </p:spTree>
    <p:extLst>
      <p:ext uri="{BB962C8B-B14F-4D97-AF65-F5344CB8AC3E}">
        <p14:creationId xmlns:p14="http://schemas.microsoft.com/office/powerpoint/2010/main" val="161243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productivity </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412479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45360" y="2137175"/>
            <a:ext cx="3154680" cy="1811756"/>
          </a:xfrm>
          <a:prstGeom prst="rect">
            <a:avLst/>
          </a:prstGeom>
        </p:spPr>
      </p:pic>
      <p:sp>
        <p:nvSpPr>
          <p:cNvPr id="2" name="Title 1"/>
          <p:cNvSpPr>
            <a:spLocks noGrp="1"/>
          </p:cNvSpPr>
          <p:nvPr>
            <p:ph type="title"/>
          </p:nvPr>
        </p:nvSpPr>
        <p:spPr>
          <a:xfrm>
            <a:off x="203210" y="-231638"/>
            <a:ext cx="10515600" cy="1325563"/>
          </a:xfrm>
        </p:spPr>
        <p:txBody>
          <a:bodyPr>
            <a:normAutofit/>
          </a:bodyPr>
          <a:lstStyle/>
          <a:p>
            <a:r>
              <a:rPr lang="en-US" dirty="0"/>
              <a:t>Julia at National Labs</a:t>
            </a:r>
          </a:p>
        </p:txBody>
      </p:sp>
      <p:sp>
        <p:nvSpPr>
          <p:cNvPr id="4" name="Slide Number Placeholder 3"/>
          <p:cNvSpPr>
            <a:spLocks noGrp="1"/>
          </p:cNvSpPr>
          <p:nvPr>
            <p:ph type="sldNum" sz="quarter" idx="12"/>
          </p:nvPr>
        </p:nvSpPr>
        <p:spPr/>
        <p:txBody>
          <a:bodyPr/>
          <a:lstStyle/>
          <a:p>
            <a:fld id="{BF7C057A-B2D5-1241-A6C1-508C9907B8E9}" type="slidenum">
              <a:rPr lang="en-US" smtClean="0"/>
              <a:pPr/>
              <a:t>30</a:t>
            </a:fld>
            <a:endParaRPr lang="en-US" dirty="0"/>
          </a:p>
        </p:txBody>
      </p:sp>
      <p:pic>
        <p:nvPicPr>
          <p:cNvPr id="5" name="Picture 4"/>
          <p:cNvPicPr>
            <a:picLocks noChangeAspect="1"/>
          </p:cNvPicPr>
          <p:nvPr/>
        </p:nvPicPr>
        <p:blipFill>
          <a:blip r:embed="rId3"/>
          <a:stretch>
            <a:fillRect/>
          </a:stretch>
        </p:blipFill>
        <p:spPr>
          <a:xfrm>
            <a:off x="144379" y="770020"/>
            <a:ext cx="2981190" cy="1367155"/>
          </a:xfrm>
          <a:prstGeom prst="rect">
            <a:avLst/>
          </a:prstGeom>
        </p:spPr>
      </p:pic>
      <p:pic>
        <p:nvPicPr>
          <p:cNvPr id="6" name="Picture 5"/>
          <p:cNvPicPr>
            <a:picLocks noChangeAspect="1"/>
          </p:cNvPicPr>
          <p:nvPr/>
        </p:nvPicPr>
        <p:blipFill>
          <a:blip r:embed="rId4"/>
          <a:stretch>
            <a:fillRect/>
          </a:stretch>
        </p:blipFill>
        <p:spPr>
          <a:xfrm>
            <a:off x="251460" y="2280920"/>
            <a:ext cx="1993900" cy="686073"/>
          </a:xfrm>
          <a:prstGeom prst="rect">
            <a:avLst/>
          </a:prstGeom>
        </p:spPr>
      </p:pic>
      <p:pic>
        <p:nvPicPr>
          <p:cNvPr id="7" name="Picture 6"/>
          <p:cNvPicPr>
            <a:picLocks noChangeAspect="1"/>
          </p:cNvPicPr>
          <p:nvPr/>
        </p:nvPicPr>
        <p:blipFill>
          <a:blip r:embed="rId5"/>
          <a:stretch>
            <a:fillRect/>
          </a:stretch>
        </p:blipFill>
        <p:spPr>
          <a:xfrm>
            <a:off x="251460" y="2966993"/>
            <a:ext cx="2349500" cy="867115"/>
          </a:xfrm>
          <a:prstGeom prst="rect">
            <a:avLst/>
          </a:prstGeom>
        </p:spPr>
      </p:pic>
      <p:pic>
        <p:nvPicPr>
          <p:cNvPr id="9" name="Picture 8"/>
          <p:cNvPicPr>
            <a:picLocks noChangeAspect="1"/>
          </p:cNvPicPr>
          <p:nvPr/>
        </p:nvPicPr>
        <p:blipFill>
          <a:blip r:embed="rId6"/>
          <a:stretch>
            <a:fillRect/>
          </a:stretch>
        </p:blipFill>
        <p:spPr>
          <a:xfrm>
            <a:off x="299720" y="4109922"/>
            <a:ext cx="3891280" cy="1206297"/>
          </a:xfrm>
          <a:prstGeom prst="rect">
            <a:avLst/>
          </a:prstGeom>
        </p:spPr>
      </p:pic>
      <p:pic>
        <p:nvPicPr>
          <p:cNvPr id="10" name="Picture 9"/>
          <p:cNvPicPr>
            <a:picLocks noChangeAspect="1"/>
          </p:cNvPicPr>
          <p:nvPr/>
        </p:nvPicPr>
        <p:blipFill>
          <a:blip r:embed="rId7"/>
          <a:stretch>
            <a:fillRect/>
          </a:stretch>
        </p:blipFill>
        <p:spPr>
          <a:xfrm>
            <a:off x="299720" y="5316219"/>
            <a:ext cx="3571937" cy="899801"/>
          </a:xfrm>
          <a:prstGeom prst="rect">
            <a:avLst/>
          </a:prstGeom>
        </p:spPr>
      </p:pic>
      <p:pic>
        <p:nvPicPr>
          <p:cNvPr id="12" name="Picture 11"/>
          <p:cNvPicPr>
            <a:picLocks noChangeAspect="1"/>
          </p:cNvPicPr>
          <p:nvPr/>
        </p:nvPicPr>
        <p:blipFill>
          <a:blip r:embed="rId8"/>
          <a:stretch>
            <a:fillRect/>
          </a:stretch>
        </p:blipFill>
        <p:spPr>
          <a:xfrm>
            <a:off x="4191000" y="4109922"/>
            <a:ext cx="4326952" cy="1181869"/>
          </a:xfrm>
          <a:prstGeom prst="rect">
            <a:avLst/>
          </a:prstGeom>
        </p:spPr>
      </p:pic>
      <p:pic>
        <p:nvPicPr>
          <p:cNvPr id="13" name="Picture 12"/>
          <p:cNvPicPr>
            <a:picLocks noChangeAspect="1"/>
          </p:cNvPicPr>
          <p:nvPr/>
        </p:nvPicPr>
        <p:blipFill rotWithShape="1">
          <a:blip r:embed="rId9"/>
          <a:srcRect t="12713" r="41549"/>
          <a:stretch/>
        </p:blipFill>
        <p:spPr>
          <a:xfrm>
            <a:off x="4287520" y="5291791"/>
            <a:ext cx="2204720" cy="1008404"/>
          </a:xfrm>
          <a:prstGeom prst="rect">
            <a:avLst/>
          </a:prstGeom>
        </p:spPr>
      </p:pic>
      <p:pic>
        <p:nvPicPr>
          <p:cNvPr id="14" name="Picture 13"/>
          <p:cNvPicPr>
            <a:picLocks noChangeAspect="1"/>
          </p:cNvPicPr>
          <p:nvPr/>
        </p:nvPicPr>
        <p:blipFill>
          <a:blip r:embed="rId10"/>
          <a:stretch>
            <a:fillRect/>
          </a:stretch>
        </p:blipFill>
        <p:spPr>
          <a:xfrm>
            <a:off x="4953000" y="975360"/>
            <a:ext cx="2701026" cy="1039895"/>
          </a:xfrm>
          <a:prstGeom prst="rect">
            <a:avLst/>
          </a:prstGeom>
        </p:spPr>
      </p:pic>
      <p:pic>
        <p:nvPicPr>
          <p:cNvPr id="15" name="Picture 14"/>
          <p:cNvPicPr>
            <a:picLocks noChangeAspect="1"/>
          </p:cNvPicPr>
          <p:nvPr/>
        </p:nvPicPr>
        <p:blipFill>
          <a:blip r:embed="rId11"/>
          <a:stretch>
            <a:fillRect/>
          </a:stretch>
        </p:blipFill>
        <p:spPr>
          <a:xfrm>
            <a:off x="4775200" y="2015255"/>
            <a:ext cx="4147820" cy="784558"/>
          </a:xfrm>
          <a:prstGeom prst="rect">
            <a:avLst/>
          </a:prstGeom>
        </p:spPr>
      </p:pic>
      <p:pic>
        <p:nvPicPr>
          <p:cNvPr id="16" name="Picture 15"/>
          <p:cNvPicPr>
            <a:picLocks noChangeAspect="1"/>
          </p:cNvPicPr>
          <p:nvPr/>
        </p:nvPicPr>
        <p:blipFill rotWithShape="1">
          <a:blip r:embed="rId12"/>
          <a:srcRect r="28876"/>
          <a:stretch/>
        </p:blipFill>
        <p:spPr>
          <a:xfrm>
            <a:off x="5562600" y="2656840"/>
            <a:ext cx="2768600" cy="1571538"/>
          </a:xfrm>
          <a:prstGeom prst="rect">
            <a:avLst/>
          </a:prstGeom>
        </p:spPr>
      </p:pic>
      <p:pic>
        <p:nvPicPr>
          <p:cNvPr id="17" name="Picture 16"/>
          <p:cNvPicPr>
            <a:picLocks noChangeAspect="1"/>
          </p:cNvPicPr>
          <p:nvPr/>
        </p:nvPicPr>
        <p:blipFill>
          <a:blip r:embed="rId13"/>
          <a:stretch>
            <a:fillRect/>
          </a:stretch>
        </p:blipFill>
        <p:spPr>
          <a:xfrm>
            <a:off x="8361137" y="2656840"/>
            <a:ext cx="2697537" cy="1054523"/>
          </a:xfrm>
          <a:prstGeom prst="rect">
            <a:avLst/>
          </a:prstGeom>
        </p:spPr>
      </p:pic>
      <p:pic>
        <p:nvPicPr>
          <p:cNvPr id="18" name="Picture 17"/>
          <p:cNvPicPr>
            <a:picLocks noChangeAspect="1"/>
          </p:cNvPicPr>
          <p:nvPr/>
        </p:nvPicPr>
        <p:blipFill>
          <a:blip r:embed="rId14"/>
          <a:stretch>
            <a:fillRect/>
          </a:stretch>
        </p:blipFill>
        <p:spPr>
          <a:xfrm>
            <a:off x="8361137" y="3686672"/>
            <a:ext cx="3546384" cy="248790"/>
          </a:xfrm>
          <a:prstGeom prst="rect">
            <a:avLst/>
          </a:prstGeom>
        </p:spPr>
      </p:pic>
      <p:sp>
        <p:nvSpPr>
          <p:cNvPr id="19" name="Oval 18"/>
          <p:cNvSpPr/>
          <p:nvPr/>
        </p:nvSpPr>
        <p:spPr>
          <a:xfrm>
            <a:off x="8798560" y="3711363"/>
            <a:ext cx="386080" cy="296209"/>
          </a:xfrm>
          <a:prstGeom prst="ellipse">
            <a:avLst/>
          </a:prstGeom>
          <a:noFill/>
          <a:ln w="57150"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15"/>
          <a:stretch>
            <a:fillRect/>
          </a:stretch>
        </p:blipFill>
        <p:spPr>
          <a:xfrm>
            <a:off x="8517952" y="4278697"/>
            <a:ext cx="3134961" cy="2026187"/>
          </a:xfrm>
          <a:prstGeom prst="rect">
            <a:avLst/>
          </a:prstGeom>
        </p:spPr>
      </p:pic>
      <p:pic>
        <p:nvPicPr>
          <p:cNvPr id="21" name="Picture 20"/>
          <p:cNvPicPr>
            <a:picLocks noChangeAspect="1"/>
          </p:cNvPicPr>
          <p:nvPr/>
        </p:nvPicPr>
        <p:blipFill rotWithShape="1">
          <a:blip r:embed="rId16"/>
          <a:srcRect b="52673"/>
          <a:stretch/>
        </p:blipFill>
        <p:spPr>
          <a:xfrm>
            <a:off x="8211820" y="6216020"/>
            <a:ext cx="3980180" cy="432495"/>
          </a:xfrm>
          <a:prstGeom prst="rect">
            <a:avLst/>
          </a:prstGeom>
        </p:spPr>
      </p:pic>
      <p:pic>
        <p:nvPicPr>
          <p:cNvPr id="22" name="Picture 21"/>
          <p:cNvPicPr>
            <a:picLocks noChangeAspect="1"/>
          </p:cNvPicPr>
          <p:nvPr/>
        </p:nvPicPr>
        <p:blipFill rotWithShape="1">
          <a:blip r:embed="rId16"/>
          <a:srcRect t="77764"/>
          <a:stretch/>
        </p:blipFill>
        <p:spPr>
          <a:xfrm>
            <a:off x="8211820" y="6654800"/>
            <a:ext cx="3980180" cy="203201"/>
          </a:xfrm>
          <a:prstGeom prst="rect">
            <a:avLst/>
          </a:prstGeom>
        </p:spPr>
      </p:pic>
      <p:pic>
        <p:nvPicPr>
          <p:cNvPr id="23" name="Picture 22"/>
          <p:cNvPicPr>
            <a:picLocks noChangeAspect="1"/>
          </p:cNvPicPr>
          <p:nvPr/>
        </p:nvPicPr>
        <p:blipFill>
          <a:blip r:embed="rId17"/>
          <a:stretch>
            <a:fillRect/>
          </a:stretch>
        </p:blipFill>
        <p:spPr>
          <a:xfrm>
            <a:off x="8517952" y="254000"/>
            <a:ext cx="1605407" cy="2208295"/>
          </a:xfrm>
          <a:prstGeom prst="rect">
            <a:avLst/>
          </a:prstGeom>
        </p:spPr>
      </p:pic>
      <p:pic>
        <p:nvPicPr>
          <p:cNvPr id="3" name="Picture 2"/>
          <p:cNvPicPr>
            <a:picLocks noChangeAspect="1"/>
          </p:cNvPicPr>
          <p:nvPr/>
        </p:nvPicPr>
        <p:blipFill>
          <a:blip r:embed="rId18"/>
          <a:stretch>
            <a:fillRect/>
          </a:stretch>
        </p:blipFill>
        <p:spPr>
          <a:xfrm>
            <a:off x="10310793" y="312634"/>
            <a:ext cx="1611488" cy="1119847"/>
          </a:xfrm>
          <a:prstGeom prst="rect">
            <a:avLst/>
          </a:prstGeom>
        </p:spPr>
      </p:pic>
    </p:spTree>
    <p:extLst>
      <p:ext uri="{BB962C8B-B14F-4D97-AF65-F5344CB8AC3E}">
        <p14:creationId xmlns:p14="http://schemas.microsoft.com/office/powerpoint/2010/main" val="2289343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45360" y="2137175"/>
            <a:ext cx="3154680" cy="1811756"/>
          </a:xfrm>
          <a:prstGeom prst="rect">
            <a:avLst/>
          </a:prstGeom>
        </p:spPr>
      </p:pic>
      <p:sp>
        <p:nvSpPr>
          <p:cNvPr id="4" name="Slide Number Placeholder 3"/>
          <p:cNvSpPr>
            <a:spLocks noGrp="1"/>
          </p:cNvSpPr>
          <p:nvPr>
            <p:ph type="sldNum" sz="quarter" idx="12"/>
          </p:nvPr>
        </p:nvSpPr>
        <p:spPr/>
        <p:txBody>
          <a:bodyPr/>
          <a:lstStyle/>
          <a:p>
            <a:fld id="{BF7C057A-B2D5-1241-A6C1-508C9907B8E9}" type="slidenum">
              <a:rPr lang="en-US" smtClean="0"/>
              <a:pPr/>
              <a:t>31</a:t>
            </a:fld>
            <a:endParaRPr lang="en-US" dirty="0"/>
          </a:p>
        </p:txBody>
      </p:sp>
      <p:pic>
        <p:nvPicPr>
          <p:cNvPr id="5" name="Picture 4"/>
          <p:cNvPicPr>
            <a:picLocks noChangeAspect="1"/>
          </p:cNvPicPr>
          <p:nvPr/>
        </p:nvPicPr>
        <p:blipFill>
          <a:blip r:embed="rId3"/>
          <a:stretch>
            <a:fillRect/>
          </a:stretch>
        </p:blipFill>
        <p:spPr>
          <a:xfrm>
            <a:off x="144379" y="770020"/>
            <a:ext cx="2981190" cy="1367155"/>
          </a:xfrm>
          <a:prstGeom prst="rect">
            <a:avLst/>
          </a:prstGeom>
        </p:spPr>
      </p:pic>
      <p:pic>
        <p:nvPicPr>
          <p:cNvPr id="6" name="Picture 5"/>
          <p:cNvPicPr>
            <a:picLocks noChangeAspect="1"/>
          </p:cNvPicPr>
          <p:nvPr/>
        </p:nvPicPr>
        <p:blipFill>
          <a:blip r:embed="rId4"/>
          <a:stretch>
            <a:fillRect/>
          </a:stretch>
        </p:blipFill>
        <p:spPr>
          <a:xfrm>
            <a:off x="251460" y="2280920"/>
            <a:ext cx="1993900" cy="686073"/>
          </a:xfrm>
          <a:prstGeom prst="rect">
            <a:avLst/>
          </a:prstGeom>
        </p:spPr>
      </p:pic>
      <p:pic>
        <p:nvPicPr>
          <p:cNvPr id="7" name="Picture 6"/>
          <p:cNvPicPr>
            <a:picLocks noChangeAspect="1"/>
          </p:cNvPicPr>
          <p:nvPr/>
        </p:nvPicPr>
        <p:blipFill>
          <a:blip r:embed="rId5"/>
          <a:stretch>
            <a:fillRect/>
          </a:stretch>
        </p:blipFill>
        <p:spPr>
          <a:xfrm>
            <a:off x="251460" y="2966993"/>
            <a:ext cx="2349500" cy="867115"/>
          </a:xfrm>
          <a:prstGeom prst="rect">
            <a:avLst/>
          </a:prstGeom>
        </p:spPr>
      </p:pic>
      <p:pic>
        <p:nvPicPr>
          <p:cNvPr id="9" name="Picture 8"/>
          <p:cNvPicPr>
            <a:picLocks noChangeAspect="1"/>
          </p:cNvPicPr>
          <p:nvPr/>
        </p:nvPicPr>
        <p:blipFill>
          <a:blip r:embed="rId6"/>
          <a:stretch>
            <a:fillRect/>
          </a:stretch>
        </p:blipFill>
        <p:spPr>
          <a:xfrm>
            <a:off x="299720" y="4109922"/>
            <a:ext cx="3891280" cy="1206297"/>
          </a:xfrm>
          <a:prstGeom prst="rect">
            <a:avLst/>
          </a:prstGeom>
        </p:spPr>
      </p:pic>
      <p:pic>
        <p:nvPicPr>
          <p:cNvPr id="10" name="Picture 9"/>
          <p:cNvPicPr>
            <a:picLocks noChangeAspect="1"/>
          </p:cNvPicPr>
          <p:nvPr/>
        </p:nvPicPr>
        <p:blipFill>
          <a:blip r:embed="rId7"/>
          <a:stretch>
            <a:fillRect/>
          </a:stretch>
        </p:blipFill>
        <p:spPr>
          <a:xfrm>
            <a:off x="299720" y="5316219"/>
            <a:ext cx="3571937" cy="899801"/>
          </a:xfrm>
          <a:prstGeom prst="rect">
            <a:avLst/>
          </a:prstGeom>
        </p:spPr>
      </p:pic>
      <p:pic>
        <p:nvPicPr>
          <p:cNvPr id="12" name="Picture 11"/>
          <p:cNvPicPr>
            <a:picLocks noChangeAspect="1"/>
          </p:cNvPicPr>
          <p:nvPr/>
        </p:nvPicPr>
        <p:blipFill>
          <a:blip r:embed="rId8"/>
          <a:stretch>
            <a:fillRect/>
          </a:stretch>
        </p:blipFill>
        <p:spPr>
          <a:xfrm>
            <a:off x="4191000" y="4109922"/>
            <a:ext cx="4326952" cy="1181869"/>
          </a:xfrm>
          <a:prstGeom prst="rect">
            <a:avLst/>
          </a:prstGeom>
        </p:spPr>
      </p:pic>
      <p:pic>
        <p:nvPicPr>
          <p:cNvPr id="13" name="Picture 12"/>
          <p:cNvPicPr>
            <a:picLocks noChangeAspect="1"/>
          </p:cNvPicPr>
          <p:nvPr/>
        </p:nvPicPr>
        <p:blipFill rotWithShape="1">
          <a:blip r:embed="rId9"/>
          <a:srcRect t="12713" r="41549"/>
          <a:stretch/>
        </p:blipFill>
        <p:spPr>
          <a:xfrm>
            <a:off x="4287520" y="5291791"/>
            <a:ext cx="2204720" cy="1008404"/>
          </a:xfrm>
          <a:prstGeom prst="rect">
            <a:avLst/>
          </a:prstGeom>
        </p:spPr>
      </p:pic>
      <p:pic>
        <p:nvPicPr>
          <p:cNvPr id="14" name="Picture 13"/>
          <p:cNvPicPr>
            <a:picLocks noChangeAspect="1"/>
          </p:cNvPicPr>
          <p:nvPr/>
        </p:nvPicPr>
        <p:blipFill>
          <a:blip r:embed="rId10"/>
          <a:stretch>
            <a:fillRect/>
          </a:stretch>
        </p:blipFill>
        <p:spPr>
          <a:xfrm>
            <a:off x="4953000" y="975360"/>
            <a:ext cx="2701026" cy="1039895"/>
          </a:xfrm>
          <a:prstGeom prst="rect">
            <a:avLst/>
          </a:prstGeom>
        </p:spPr>
      </p:pic>
      <p:pic>
        <p:nvPicPr>
          <p:cNvPr id="15" name="Picture 14"/>
          <p:cNvPicPr>
            <a:picLocks noChangeAspect="1"/>
          </p:cNvPicPr>
          <p:nvPr/>
        </p:nvPicPr>
        <p:blipFill>
          <a:blip r:embed="rId11"/>
          <a:stretch>
            <a:fillRect/>
          </a:stretch>
        </p:blipFill>
        <p:spPr>
          <a:xfrm>
            <a:off x="4775200" y="2015255"/>
            <a:ext cx="4147820" cy="784558"/>
          </a:xfrm>
          <a:prstGeom prst="rect">
            <a:avLst/>
          </a:prstGeom>
        </p:spPr>
      </p:pic>
      <p:pic>
        <p:nvPicPr>
          <p:cNvPr id="16" name="Picture 15"/>
          <p:cNvPicPr>
            <a:picLocks noChangeAspect="1"/>
          </p:cNvPicPr>
          <p:nvPr/>
        </p:nvPicPr>
        <p:blipFill rotWithShape="1">
          <a:blip r:embed="rId12"/>
          <a:srcRect r="28876"/>
          <a:stretch/>
        </p:blipFill>
        <p:spPr>
          <a:xfrm>
            <a:off x="5562600" y="2656840"/>
            <a:ext cx="2768600" cy="1571538"/>
          </a:xfrm>
          <a:prstGeom prst="rect">
            <a:avLst/>
          </a:prstGeom>
        </p:spPr>
      </p:pic>
      <p:pic>
        <p:nvPicPr>
          <p:cNvPr id="17" name="Picture 16"/>
          <p:cNvPicPr>
            <a:picLocks noChangeAspect="1"/>
          </p:cNvPicPr>
          <p:nvPr/>
        </p:nvPicPr>
        <p:blipFill>
          <a:blip r:embed="rId13"/>
          <a:stretch>
            <a:fillRect/>
          </a:stretch>
        </p:blipFill>
        <p:spPr>
          <a:xfrm>
            <a:off x="8361137" y="2656840"/>
            <a:ext cx="2697537" cy="1054523"/>
          </a:xfrm>
          <a:prstGeom prst="rect">
            <a:avLst/>
          </a:prstGeom>
        </p:spPr>
      </p:pic>
      <p:pic>
        <p:nvPicPr>
          <p:cNvPr id="18" name="Picture 17"/>
          <p:cNvPicPr>
            <a:picLocks noChangeAspect="1"/>
          </p:cNvPicPr>
          <p:nvPr/>
        </p:nvPicPr>
        <p:blipFill>
          <a:blip r:embed="rId14"/>
          <a:stretch>
            <a:fillRect/>
          </a:stretch>
        </p:blipFill>
        <p:spPr>
          <a:xfrm>
            <a:off x="8361137" y="3686672"/>
            <a:ext cx="3546384" cy="248790"/>
          </a:xfrm>
          <a:prstGeom prst="rect">
            <a:avLst/>
          </a:prstGeom>
        </p:spPr>
      </p:pic>
      <p:sp>
        <p:nvSpPr>
          <p:cNvPr id="19" name="Oval 18"/>
          <p:cNvSpPr/>
          <p:nvPr/>
        </p:nvSpPr>
        <p:spPr>
          <a:xfrm>
            <a:off x="8798560" y="3711363"/>
            <a:ext cx="386080" cy="296209"/>
          </a:xfrm>
          <a:prstGeom prst="ellipse">
            <a:avLst/>
          </a:prstGeom>
          <a:noFill/>
          <a:ln w="57150"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15"/>
          <a:stretch>
            <a:fillRect/>
          </a:stretch>
        </p:blipFill>
        <p:spPr>
          <a:xfrm>
            <a:off x="8517952" y="4278697"/>
            <a:ext cx="3134961" cy="2026187"/>
          </a:xfrm>
          <a:prstGeom prst="rect">
            <a:avLst/>
          </a:prstGeom>
        </p:spPr>
      </p:pic>
      <p:pic>
        <p:nvPicPr>
          <p:cNvPr id="21" name="Picture 20"/>
          <p:cNvPicPr>
            <a:picLocks noChangeAspect="1"/>
          </p:cNvPicPr>
          <p:nvPr/>
        </p:nvPicPr>
        <p:blipFill rotWithShape="1">
          <a:blip r:embed="rId16"/>
          <a:srcRect b="52673"/>
          <a:stretch/>
        </p:blipFill>
        <p:spPr>
          <a:xfrm>
            <a:off x="8211820" y="6216020"/>
            <a:ext cx="3980180" cy="432495"/>
          </a:xfrm>
          <a:prstGeom prst="rect">
            <a:avLst/>
          </a:prstGeom>
        </p:spPr>
      </p:pic>
      <p:pic>
        <p:nvPicPr>
          <p:cNvPr id="22" name="Picture 21"/>
          <p:cNvPicPr>
            <a:picLocks noChangeAspect="1"/>
          </p:cNvPicPr>
          <p:nvPr/>
        </p:nvPicPr>
        <p:blipFill rotWithShape="1">
          <a:blip r:embed="rId16"/>
          <a:srcRect t="77764"/>
          <a:stretch/>
        </p:blipFill>
        <p:spPr>
          <a:xfrm>
            <a:off x="8211820" y="6654800"/>
            <a:ext cx="3980180" cy="203201"/>
          </a:xfrm>
          <a:prstGeom prst="rect">
            <a:avLst/>
          </a:prstGeom>
        </p:spPr>
      </p:pic>
      <p:pic>
        <p:nvPicPr>
          <p:cNvPr id="23" name="Picture 22"/>
          <p:cNvPicPr>
            <a:picLocks noChangeAspect="1"/>
          </p:cNvPicPr>
          <p:nvPr/>
        </p:nvPicPr>
        <p:blipFill>
          <a:blip r:embed="rId17"/>
          <a:stretch>
            <a:fillRect/>
          </a:stretch>
        </p:blipFill>
        <p:spPr>
          <a:xfrm>
            <a:off x="8517952" y="254000"/>
            <a:ext cx="1605407" cy="2208295"/>
          </a:xfrm>
          <a:prstGeom prst="rect">
            <a:avLst/>
          </a:prstGeom>
        </p:spPr>
      </p:pic>
      <p:sp>
        <p:nvSpPr>
          <p:cNvPr id="11" name="Rectangle 10"/>
          <p:cNvSpPr/>
          <p:nvPr/>
        </p:nvSpPr>
        <p:spPr>
          <a:xfrm>
            <a:off x="2357120" y="770020"/>
            <a:ext cx="6908800" cy="5446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18"/>
          <a:stretch>
            <a:fillRect/>
          </a:stretch>
        </p:blipFill>
        <p:spPr>
          <a:xfrm>
            <a:off x="2600960" y="975360"/>
            <a:ext cx="6477697" cy="5046757"/>
          </a:xfrm>
          <a:prstGeom prst="rect">
            <a:avLst/>
          </a:prstGeom>
          <a:ln>
            <a:noFill/>
          </a:ln>
          <a:effectLst>
            <a:outerShdw blurRad="190500" algn="tl" rotWithShape="0">
              <a:srgbClr val="000000">
                <a:alpha val="70000"/>
              </a:srgbClr>
            </a:outerShdw>
          </a:effectLst>
        </p:spPr>
      </p:pic>
      <p:sp>
        <p:nvSpPr>
          <p:cNvPr id="25" name="Title 1"/>
          <p:cNvSpPr txBox="1">
            <a:spLocks/>
          </p:cNvSpPr>
          <p:nvPr/>
        </p:nvSpPr>
        <p:spPr>
          <a:xfrm>
            <a:off x="203210" y="-231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t>Julia at National Labs</a:t>
            </a:r>
          </a:p>
        </p:txBody>
      </p:sp>
      <p:pic>
        <p:nvPicPr>
          <p:cNvPr id="26" name="Picture 25"/>
          <p:cNvPicPr>
            <a:picLocks noChangeAspect="1"/>
          </p:cNvPicPr>
          <p:nvPr/>
        </p:nvPicPr>
        <p:blipFill>
          <a:blip r:embed="rId19"/>
          <a:stretch>
            <a:fillRect/>
          </a:stretch>
        </p:blipFill>
        <p:spPr>
          <a:xfrm>
            <a:off x="10310793" y="312634"/>
            <a:ext cx="1611488" cy="1119847"/>
          </a:xfrm>
          <a:prstGeom prst="rect">
            <a:avLst/>
          </a:prstGeom>
        </p:spPr>
      </p:pic>
    </p:spTree>
    <p:extLst>
      <p:ext uri="{BB962C8B-B14F-4D97-AF65-F5344CB8AC3E}">
        <p14:creationId xmlns:p14="http://schemas.microsoft.com/office/powerpoint/2010/main" val="1020411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1380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25400"/>
            <a:ext cx="12192000" cy="6787399"/>
          </a:xfrm>
          <a:prstGeom prst="rect">
            <a:avLst/>
          </a:prstGeom>
        </p:spPr>
      </p:pic>
    </p:spTree>
    <p:extLst>
      <p:ext uri="{BB962C8B-B14F-4D97-AF65-F5344CB8AC3E}">
        <p14:creationId xmlns:p14="http://schemas.microsoft.com/office/powerpoint/2010/main" val="2089820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34</a:t>
            </a:fld>
            <a:endParaRPr lang="en-US" dirty="0"/>
          </a:p>
        </p:txBody>
      </p:sp>
      <p:sp>
        <p:nvSpPr>
          <p:cNvPr id="29" name="Title 1"/>
          <p:cNvSpPr>
            <a:spLocks noGrp="1"/>
          </p:cNvSpPr>
          <p:nvPr>
            <p:ph type="title"/>
          </p:nvPr>
        </p:nvSpPr>
        <p:spPr>
          <a:xfrm>
            <a:off x="488751" y="387663"/>
            <a:ext cx="10972800" cy="653919"/>
          </a:xfrm>
        </p:spPr>
        <p:txBody>
          <a:bodyPr>
            <a:noAutofit/>
          </a:bodyPr>
          <a:lstStyle/>
          <a:p>
            <a:pPr>
              <a:lnSpc>
                <a:spcPts val="3200"/>
              </a:lnSpc>
            </a:pPr>
            <a:r>
              <a:rPr lang="en-US" sz="2800" dirty="0"/>
              <a:t>Julia @ Intel (Thanks Intel!)</a:t>
            </a:r>
            <a:br>
              <a:rPr lang="en-US" sz="2800" dirty="0"/>
            </a:br>
            <a:r>
              <a:rPr lang="en-US" sz="2800" dirty="0" err="1"/>
              <a:t>Vectorize</a:t>
            </a:r>
            <a:r>
              <a:rPr lang="en-US" sz="2800" dirty="0"/>
              <a:t> &amp; Thread or Performance Dies</a:t>
            </a:r>
            <a:br>
              <a:rPr lang="en-US" sz="2800" dirty="0"/>
            </a:br>
            <a:r>
              <a:rPr lang="en-US" sz="1800" dirty="0"/>
              <a:t>Threaded + Vectorized can be Much Faster Together than Either Alone</a:t>
            </a:r>
          </a:p>
        </p:txBody>
      </p:sp>
      <p:sp>
        <p:nvSpPr>
          <p:cNvPr id="30" name="Rectangle 32"/>
          <p:cNvSpPr>
            <a:spLocks noChangeArrowheads="1"/>
          </p:cNvSpPr>
          <p:nvPr/>
        </p:nvSpPr>
        <p:spPr bwMode="auto">
          <a:xfrm>
            <a:off x="156411" y="5867991"/>
            <a:ext cx="11851525" cy="524869"/>
          </a:xfrm>
          <a:prstGeom prst="rect">
            <a:avLst/>
          </a:prstGeom>
          <a:noFill/>
          <a:ln w="12700" algn="ctr">
            <a:noFill/>
            <a:miter lim="800000"/>
            <a:headEnd/>
            <a:tailEnd/>
          </a:ln>
        </p:spPr>
        <p:txBody>
          <a:bodyPr wrap="square" lIns="0" tIns="0" rIns="0" bIns="0">
            <a:noAutofit/>
          </a:bodyPr>
          <a:lstStyle/>
          <a:p>
            <a:pPr>
              <a:lnSpc>
                <a:spcPts val="933"/>
              </a:lnSpc>
            </a:pPr>
            <a:r>
              <a:rPr lang="en-US" sz="900" dirty="0">
                <a:solidFill>
                  <a:srgbClr val="535F65"/>
                </a:solidFill>
              </a:rPr>
              <a:t>Performance results are based on testing as of August 2017 and may not reflect all publicly available security updates. See configuration disclosure for details. No product can be absolutely secure.. For more complete </a:t>
            </a:r>
            <a:r>
              <a:rPr lang="en-US" sz="900" dirty="0">
                <a:solidFill>
                  <a:schemeClr val="bg2">
                    <a:lumMod val="50000"/>
                  </a:schemeClr>
                </a:solidFill>
              </a:rPr>
              <a:t>information about performance and benchmark results, </a:t>
            </a:r>
            <a:r>
              <a:rPr lang="en-US" sz="900" dirty="0">
                <a:solidFill>
                  <a:srgbClr val="535F65"/>
                </a:solidFill>
              </a:rPr>
              <a:t>visit</a:t>
            </a:r>
            <a:r>
              <a:rPr lang="en-US" sz="900" dirty="0">
                <a:solidFill>
                  <a:schemeClr val="bg2">
                    <a:lumMod val="50000"/>
                  </a:schemeClr>
                </a:solidFill>
              </a:rPr>
              <a:t> </a:t>
            </a:r>
            <a:r>
              <a:rPr lang="en-US" sz="900" dirty="0">
                <a:solidFill>
                  <a:schemeClr val="tx2"/>
                </a:solidFill>
                <a:hlinkClick r:id="rId4"/>
              </a:rPr>
              <a:t>www.intel.com/benchmarks</a:t>
            </a:r>
            <a:r>
              <a:rPr lang="en-US" sz="900" dirty="0">
                <a:solidFill>
                  <a:srgbClr val="535F65"/>
                </a:solidFill>
              </a:rPr>
              <a:t>. </a:t>
            </a:r>
            <a:br>
              <a:rPr lang="en-US" sz="900" dirty="0">
                <a:solidFill>
                  <a:srgbClr val="535F65"/>
                </a:solidFill>
              </a:rPr>
            </a:br>
            <a:r>
              <a:rPr lang="en-US" sz="900" dirty="0">
                <a:hlinkClick r:id="" action="ppaction://noaction"/>
              </a:rPr>
              <a:t>See Vectorize &amp; Thread or Performance Dies Configurations for 2010-2016 Benchmarks </a:t>
            </a:r>
            <a:r>
              <a:rPr lang="en-US" sz="900" dirty="0">
                <a:solidFill>
                  <a:schemeClr val="bg2">
                    <a:lumMod val="50000"/>
                  </a:schemeClr>
                </a:solidFill>
              </a:rPr>
              <a:t>in Backup. Benchmarks source: Intel Corporation.</a:t>
            </a:r>
          </a:p>
        </p:txBody>
      </p:sp>
      <p:sp>
        <p:nvSpPr>
          <p:cNvPr id="32" name="Slide Number Placeholder 2"/>
          <p:cNvSpPr txBox="1">
            <a:spLocks/>
          </p:cNvSpPr>
          <p:nvPr/>
        </p:nvSpPr>
        <p:spPr>
          <a:xfrm>
            <a:off x="11627909" y="6422184"/>
            <a:ext cx="380027" cy="365125"/>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a:pPr/>
              <a:t>34</a:t>
            </a:fld>
            <a:endParaRPr lang="en-US" dirty="0"/>
          </a:p>
        </p:txBody>
      </p:sp>
      <p:grpSp>
        <p:nvGrpSpPr>
          <p:cNvPr id="5" name="Group 4"/>
          <p:cNvGrpSpPr/>
          <p:nvPr/>
        </p:nvGrpSpPr>
        <p:grpSpPr>
          <a:xfrm>
            <a:off x="840673" y="1284777"/>
            <a:ext cx="10098260" cy="4251651"/>
            <a:chOff x="630504" y="929702"/>
            <a:chExt cx="7672389" cy="3193756"/>
          </a:xfrm>
        </p:grpSpPr>
        <p:sp>
          <p:nvSpPr>
            <p:cNvPr id="35" name="TextBox 3"/>
            <p:cNvSpPr txBox="1"/>
            <p:nvPr/>
          </p:nvSpPr>
          <p:spPr>
            <a:xfrm>
              <a:off x="2335503" y="3529098"/>
              <a:ext cx="933000" cy="594360"/>
            </a:xfrm>
            <a:prstGeom prst="rect">
              <a:avLst/>
            </a:prstGeom>
            <a:noFill/>
            <a:ln w="3175">
              <a:solidFill>
                <a:schemeClr val="bg1">
                  <a:lumMod val="75000"/>
                </a:schemeClr>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tx2"/>
                  </a:solidFill>
                  <a:cs typeface="Neo Sans Intel"/>
                </a:rPr>
                <a:t>2012</a:t>
              </a:r>
            </a:p>
            <a:p>
              <a:pPr algn="ctr"/>
              <a:r>
                <a:rPr lang="en-US" sz="1000" dirty="0">
                  <a:solidFill>
                    <a:schemeClr val="bg2">
                      <a:lumMod val="50000"/>
                    </a:schemeClr>
                  </a:solidFill>
                  <a:cs typeface="Neo Sans Intel"/>
                </a:rPr>
                <a:t>Intel® Xeon™</a:t>
              </a:r>
            </a:p>
            <a:p>
              <a:pPr algn="ctr"/>
              <a:r>
                <a:rPr lang="en-US" sz="1000" dirty="0">
                  <a:solidFill>
                    <a:schemeClr val="bg2">
                      <a:lumMod val="50000"/>
                    </a:schemeClr>
                  </a:solidFill>
                  <a:cs typeface="Neo Sans Intel"/>
                </a:rPr>
                <a:t>Processor E5-2600</a:t>
              </a:r>
              <a:br>
                <a:rPr lang="en-US" sz="1000" dirty="0">
                  <a:solidFill>
                    <a:schemeClr val="bg2">
                      <a:lumMod val="50000"/>
                    </a:schemeClr>
                  </a:solidFill>
                  <a:cs typeface="Neo Sans Intel"/>
                </a:rPr>
              </a:br>
              <a:r>
                <a:rPr lang="en-US" sz="1000" dirty="0">
                  <a:solidFill>
                    <a:schemeClr val="bg2">
                      <a:lumMod val="50000"/>
                    </a:schemeClr>
                  </a:solidFill>
                  <a:cs typeface="Neo Sans Intel"/>
                </a:rPr>
                <a:t>formerly code-named Sandy Bridge</a:t>
              </a:r>
            </a:p>
          </p:txBody>
        </p:sp>
        <p:sp>
          <p:nvSpPr>
            <p:cNvPr id="36" name="TextBox 5"/>
            <p:cNvSpPr txBox="1"/>
            <p:nvPr/>
          </p:nvSpPr>
          <p:spPr>
            <a:xfrm>
              <a:off x="3386596" y="3529097"/>
              <a:ext cx="872180" cy="594360"/>
            </a:xfrm>
            <a:prstGeom prst="rect">
              <a:avLst/>
            </a:prstGeom>
            <a:noFill/>
            <a:ln w="3175">
              <a:solidFill>
                <a:schemeClr val="bg1">
                  <a:lumMod val="75000"/>
                </a:schemeClr>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bg2">
                      <a:lumMod val="50000"/>
                    </a:schemeClr>
                  </a:solidFill>
                  <a:cs typeface="Neo Sans Intel"/>
                </a:rPr>
                <a:t>2013</a:t>
              </a:r>
            </a:p>
            <a:p>
              <a:pPr algn="ctr"/>
              <a:r>
                <a:rPr lang="en-US" sz="1000" dirty="0">
                  <a:solidFill>
                    <a:schemeClr val="bg2">
                      <a:lumMod val="50000"/>
                    </a:schemeClr>
                  </a:solidFill>
                  <a:cs typeface="Neo Sans Intel"/>
                </a:rPr>
                <a:t>Intel® Xeon™ </a:t>
              </a:r>
              <a:br>
                <a:rPr lang="en-US" sz="1000" dirty="0">
                  <a:solidFill>
                    <a:schemeClr val="bg2">
                      <a:lumMod val="50000"/>
                    </a:schemeClr>
                  </a:solidFill>
                  <a:cs typeface="Neo Sans Intel"/>
                </a:rPr>
              </a:br>
              <a:r>
                <a:rPr lang="en-US" sz="1000" dirty="0">
                  <a:solidFill>
                    <a:schemeClr val="bg2">
                      <a:lumMod val="50000"/>
                    </a:schemeClr>
                  </a:solidFill>
                  <a:cs typeface="Neo Sans Intel"/>
                </a:rPr>
                <a:t>Processor E5-2600  v2 formerly code-named Ivy Bridge</a:t>
              </a:r>
            </a:p>
          </p:txBody>
        </p:sp>
        <p:sp>
          <p:nvSpPr>
            <p:cNvPr id="37" name="TextBox 6"/>
            <p:cNvSpPr txBox="1"/>
            <p:nvPr/>
          </p:nvSpPr>
          <p:spPr>
            <a:xfrm>
              <a:off x="1282050" y="3529097"/>
              <a:ext cx="965072" cy="594360"/>
            </a:xfrm>
            <a:prstGeom prst="rect">
              <a:avLst/>
            </a:prstGeom>
            <a:noFill/>
            <a:ln w="3175">
              <a:solidFill>
                <a:schemeClr val="bg1">
                  <a:lumMod val="75000"/>
                </a:schemeClr>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tx2"/>
                  </a:solidFill>
                  <a:cs typeface="Neo Sans Intel"/>
                </a:rPr>
                <a:t>2010</a:t>
              </a:r>
            </a:p>
            <a:p>
              <a:pPr algn="ctr"/>
              <a:r>
                <a:rPr lang="en-US" sz="1000" dirty="0">
                  <a:solidFill>
                    <a:schemeClr val="bg2">
                      <a:lumMod val="50000"/>
                    </a:schemeClr>
                  </a:solidFill>
                  <a:cs typeface="Neo Sans Intel"/>
                </a:rPr>
                <a:t>Intel® Xeon™ </a:t>
              </a:r>
              <a:br>
                <a:rPr lang="en-US" sz="1000" dirty="0">
                  <a:solidFill>
                    <a:schemeClr val="bg2">
                      <a:lumMod val="50000"/>
                    </a:schemeClr>
                  </a:solidFill>
                  <a:cs typeface="Neo Sans Intel"/>
                </a:rPr>
              </a:br>
              <a:r>
                <a:rPr lang="en-US" sz="1000" dirty="0">
                  <a:solidFill>
                    <a:schemeClr val="bg2">
                      <a:lumMod val="50000"/>
                    </a:schemeClr>
                  </a:solidFill>
                  <a:cs typeface="Neo Sans Intel"/>
                </a:rPr>
                <a:t>Processor X5680</a:t>
              </a:r>
            </a:p>
            <a:p>
              <a:pPr algn="ctr"/>
              <a:r>
                <a:rPr lang="en-US" sz="1000" dirty="0">
                  <a:solidFill>
                    <a:schemeClr val="bg2">
                      <a:lumMod val="50000"/>
                    </a:schemeClr>
                  </a:solidFill>
                  <a:cs typeface="Neo Sans Intel"/>
                </a:rPr>
                <a:t>formerly codenamed </a:t>
              </a:r>
              <a:r>
                <a:rPr lang="en-US" sz="1000" dirty="0" err="1">
                  <a:solidFill>
                    <a:schemeClr val="bg2">
                      <a:lumMod val="50000"/>
                    </a:schemeClr>
                  </a:solidFill>
                  <a:cs typeface="Neo Sans Intel"/>
                </a:rPr>
                <a:t>Westmere</a:t>
              </a:r>
              <a:endParaRPr lang="en-US" sz="1000" dirty="0">
                <a:solidFill>
                  <a:schemeClr val="bg2">
                    <a:lumMod val="50000"/>
                  </a:schemeClr>
                </a:solidFill>
                <a:cs typeface="Neo Sans Intel"/>
              </a:endParaRPr>
            </a:p>
          </p:txBody>
        </p:sp>
        <p:sp>
          <p:nvSpPr>
            <p:cNvPr id="39" name="TextBox 11"/>
            <p:cNvSpPr txBox="1"/>
            <p:nvPr/>
          </p:nvSpPr>
          <p:spPr>
            <a:xfrm>
              <a:off x="6334871" y="3529097"/>
              <a:ext cx="1066932" cy="594360"/>
            </a:xfrm>
            <a:prstGeom prst="rect">
              <a:avLst/>
            </a:prstGeom>
            <a:noFill/>
            <a:ln w="3175">
              <a:solidFill>
                <a:schemeClr val="bg1">
                  <a:lumMod val="75000"/>
                </a:schemeClr>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tx2"/>
                  </a:solidFill>
                  <a:cs typeface="Neo Sans Intel"/>
                </a:rPr>
                <a:t>2017</a:t>
              </a:r>
            </a:p>
            <a:p>
              <a:pPr algn="ctr"/>
              <a:r>
                <a:rPr lang="en-US" sz="1000" dirty="0">
                  <a:solidFill>
                    <a:schemeClr val="bg2">
                      <a:lumMod val="50000"/>
                    </a:schemeClr>
                  </a:solidFill>
                  <a:cs typeface="Neo Sans Intel"/>
                </a:rPr>
                <a:t>Intel® Xeon® Platinum Processor 81xx formerly codenamed </a:t>
              </a:r>
              <a:r>
                <a:rPr lang="en-US" sz="1000" dirty="0" err="1">
                  <a:solidFill>
                    <a:schemeClr val="bg2">
                      <a:lumMod val="50000"/>
                    </a:schemeClr>
                  </a:solidFill>
                  <a:cs typeface="Neo Sans Intel"/>
                </a:rPr>
                <a:t>Skylake</a:t>
              </a:r>
              <a:r>
                <a:rPr lang="en-US" sz="1000" dirty="0">
                  <a:solidFill>
                    <a:schemeClr val="bg2">
                      <a:lumMod val="50000"/>
                    </a:schemeClr>
                  </a:solidFill>
                  <a:cs typeface="Neo Sans Intel"/>
                </a:rPr>
                <a:t> Server</a:t>
              </a:r>
            </a:p>
          </p:txBody>
        </p:sp>
        <p:sp>
          <p:nvSpPr>
            <p:cNvPr id="40" name="TextBox 5"/>
            <p:cNvSpPr txBox="1">
              <a:spLocks/>
            </p:cNvSpPr>
            <p:nvPr/>
          </p:nvSpPr>
          <p:spPr>
            <a:xfrm>
              <a:off x="4347925" y="3529097"/>
              <a:ext cx="952594" cy="594360"/>
            </a:xfrm>
            <a:prstGeom prst="rect">
              <a:avLst/>
            </a:prstGeom>
            <a:noFill/>
            <a:ln w="3175">
              <a:solidFill>
                <a:schemeClr val="bg1">
                  <a:lumMod val="75000"/>
                </a:schemeClr>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tx2"/>
                  </a:solidFill>
                  <a:cs typeface="Neo Sans Intel"/>
                </a:rPr>
                <a:t>2014</a:t>
              </a:r>
            </a:p>
            <a:p>
              <a:pPr algn="ctr"/>
              <a:r>
                <a:rPr lang="en-US" sz="1000" dirty="0">
                  <a:solidFill>
                    <a:schemeClr val="bg2">
                      <a:lumMod val="50000"/>
                    </a:schemeClr>
                  </a:solidFill>
                  <a:cs typeface="Neo Sans Intel"/>
                </a:rPr>
                <a:t>Intel® Xeon™ </a:t>
              </a:r>
              <a:br>
                <a:rPr lang="en-US" sz="1000" dirty="0">
                  <a:solidFill>
                    <a:schemeClr val="bg2">
                      <a:lumMod val="50000"/>
                    </a:schemeClr>
                  </a:solidFill>
                  <a:cs typeface="Neo Sans Intel"/>
                </a:rPr>
              </a:br>
              <a:r>
                <a:rPr lang="en-US" sz="1000" dirty="0">
                  <a:solidFill>
                    <a:schemeClr val="bg2">
                      <a:lumMod val="50000"/>
                    </a:schemeClr>
                  </a:solidFill>
                  <a:cs typeface="Neo Sans Intel"/>
                </a:rPr>
                <a:t>Processor E5-2600  v3 formerly codenamed Haswell </a:t>
              </a:r>
            </a:p>
          </p:txBody>
        </p:sp>
        <p:sp>
          <p:nvSpPr>
            <p:cNvPr id="41" name="TextBox 5"/>
            <p:cNvSpPr txBox="1">
              <a:spLocks/>
            </p:cNvSpPr>
            <p:nvPr/>
          </p:nvSpPr>
          <p:spPr>
            <a:xfrm>
              <a:off x="5398250" y="3529097"/>
              <a:ext cx="870852" cy="594360"/>
            </a:xfrm>
            <a:prstGeom prst="rect">
              <a:avLst/>
            </a:prstGeom>
            <a:noFill/>
            <a:ln w="3175">
              <a:solidFill>
                <a:schemeClr val="bg1">
                  <a:lumMod val="75000"/>
                </a:schemeClr>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tx2"/>
                  </a:solidFill>
                  <a:cs typeface="Neo Sans Intel"/>
                </a:rPr>
                <a:t>2016</a:t>
              </a:r>
            </a:p>
            <a:p>
              <a:pPr algn="ctr"/>
              <a:r>
                <a:rPr lang="en-US" sz="1000" dirty="0">
                  <a:solidFill>
                    <a:schemeClr val="bg2">
                      <a:lumMod val="50000"/>
                    </a:schemeClr>
                  </a:solidFill>
                  <a:cs typeface="Neo Sans Intel"/>
                </a:rPr>
                <a:t>Intel® Xeon™ </a:t>
              </a:r>
              <a:br>
                <a:rPr lang="en-US" sz="1000" dirty="0">
                  <a:solidFill>
                    <a:schemeClr val="bg2">
                      <a:lumMod val="50000"/>
                    </a:schemeClr>
                  </a:solidFill>
                  <a:cs typeface="Neo Sans Intel"/>
                </a:rPr>
              </a:br>
              <a:r>
                <a:rPr lang="en-US" sz="1000" dirty="0">
                  <a:solidFill>
                    <a:schemeClr val="bg2">
                      <a:lumMod val="50000"/>
                    </a:schemeClr>
                  </a:solidFill>
                  <a:cs typeface="Neo Sans Intel"/>
                </a:rPr>
                <a:t>Processor E5-2600  v4 formerly code-named Broadwell</a:t>
              </a:r>
            </a:p>
          </p:txBody>
        </p:sp>
        <p:grpSp>
          <p:nvGrpSpPr>
            <p:cNvPr id="4" name="Group 3"/>
            <p:cNvGrpSpPr/>
            <p:nvPr/>
          </p:nvGrpSpPr>
          <p:grpSpPr>
            <a:xfrm>
              <a:off x="630504" y="929702"/>
              <a:ext cx="7672389" cy="2645062"/>
              <a:chOff x="630504" y="929702"/>
              <a:chExt cx="7672389" cy="2645062"/>
            </a:xfrm>
          </p:grpSpPr>
          <p:pic>
            <p:nvPicPr>
              <p:cNvPr id="59" name="Picture 58"/>
              <p:cNvPicPr>
                <a:picLocks noChangeAspect="1"/>
              </p:cNvPicPr>
              <p:nvPr/>
            </p:nvPicPr>
            <p:blipFill rotWithShape="1">
              <a:blip r:embed="rId5"/>
              <a:srcRect l="434" t="8902" r="605" b="1299"/>
              <a:stretch/>
            </p:blipFill>
            <p:spPr>
              <a:xfrm>
                <a:off x="630504" y="932095"/>
                <a:ext cx="6662583" cy="2594610"/>
              </a:xfrm>
              <a:prstGeom prst="rect">
                <a:avLst/>
              </a:prstGeom>
              <a:ln>
                <a:noFill/>
              </a:ln>
            </p:spPr>
          </p:pic>
          <p:sp>
            <p:nvSpPr>
              <p:cNvPr id="43" name="TextBox 42"/>
              <p:cNvSpPr txBox="1"/>
              <p:nvPr/>
            </p:nvSpPr>
            <p:spPr>
              <a:xfrm>
                <a:off x="7011268" y="929702"/>
                <a:ext cx="1291625" cy="317830"/>
              </a:xfrm>
              <a:prstGeom prst="rect">
                <a:avLst/>
              </a:prstGeom>
              <a:noFill/>
            </p:spPr>
            <p:txBody>
              <a:bodyPr wrap="square" rIns="0" rtlCol="0">
                <a:noAutofit/>
              </a:bodyPr>
              <a:lstStyle/>
              <a:p>
                <a:pPr>
                  <a:lnSpc>
                    <a:spcPct val="80000"/>
                  </a:lnSpc>
                </a:pPr>
                <a:r>
                  <a:rPr lang="en-US" sz="1900" b="1" dirty="0">
                    <a:solidFill>
                      <a:schemeClr val="accent1"/>
                    </a:solidFill>
                    <a:cs typeface="Neo Sans Intel"/>
                  </a:rPr>
                  <a:t>Vectorized </a:t>
                </a:r>
              </a:p>
              <a:p>
                <a:pPr>
                  <a:lnSpc>
                    <a:spcPct val="80000"/>
                  </a:lnSpc>
                </a:pPr>
                <a:r>
                  <a:rPr lang="en-US" sz="1900" b="1" dirty="0">
                    <a:solidFill>
                      <a:schemeClr val="accent1"/>
                    </a:solidFill>
                    <a:cs typeface="Neo Sans Intel"/>
                  </a:rPr>
                  <a:t>&amp; Threaded</a:t>
                </a:r>
              </a:p>
            </p:txBody>
          </p:sp>
          <p:sp>
            <p:nvSpPr>
              <p:cNvPr id="44" name="TextBox 43"/>
              <p:cNvSpPr txBox="1"/>
              <p:nvPr/>
            </p:nvSpPr>
            <p:spPr>
              <a:xfrm>
                <a:off x="7022352" y="2433241"/>
                <a:ext cx="883230" cy="219291"/>
              </a:xfrm>
              <a:prstGeom prst="rect">
                <a:avLst/>
              </a:prstGeom>
              <a:noFill/>
            </p:spPr>
            <p:txBody>
              <a:bodyPr wrap="square" rIns="0" rtlCol="0">
                <a:spAutoFit/>
              </a:bodyPr>
              <a:lstStyle/>
              <a:p>
                <a:r>
                  <a:rPr lang="en-US" sz="1300" dirty="0">
                    <a:solidFill>
                      <a:srgbClr val="ED7D31"/>
                    </a:solidFill>
                    <a:cs typeface="Neo Sans Intel"/>
                  </a:rPr>
                  <a:t>Threaded</a:t>
                </a:r>
              </a:p>
            </p:txBody>
          </p:sp>
          <p:sp>
            <p:nvSpPr>
              <p:cNvPr id="45" name="TextBox 44"/>
              <p:cNvSpPr txBox="1"/>
              <p:nvPr/>
            </p:nvSpPr>
            <p:spPr>
              <a:xfrm>
                <a:off x="7027942" y="3156686"/>
                <a:ext cx="995733" cy="219291"/>
              </a:xfrm>
              <a:prstGeom prst="rect">
                <a:avLst/>
              </a:prstGeom>
              <a:noFill/>
            </p:spPr>
            <p:txBody>
              <a:bodyPr wrap="square" rIns="0" rtlCol="0">
                <a:spAutoFit/>
              </a:bodyPr>
              <a:lstStyle/>
              <a:p>
                <a:r>
                  <a:rPr lang="en-US" sz="1300" dirty="0">
                    <a:solidFill>
                      <a:schemeClr val="bg2">
                        <a:lumMod val="75000"/>
                      </a:schemeClr>
                    </a:solidFill>
                    <a:cs typeface="Neo Sans Intel"/>
                  </a:rPr>
                  <a:t>Vectorized</a:t>
                </a:r>
              </a:p>
            </p:txBody>
          </p:sp>
          <p:sp>
            <p:nvSpPr>
              <p:cNvPr id="46" name="TextBox 45"/>
              <p:cNvSpPr txBox="1"/>
              <p:nvPr/>
            </p:nvSpPr>
            <p:spPr>
              <a:xfrm>
                <a:off x="7136658" y="3333852"/>
                <a:ext cx="768924" cy="240912"/>
              </a:xfrm>
              <a:prstGeom prst="rect">
                <a:avLst/>
              </a:prstGeom>
              <a:noFill/>
            </p:spPr>
            <p:txBody>
              <a:bodyPr wrap="square" rtlCol="0">
                <a:noAutofit/>
              </a:bodyPr>
              <a:lstStyle/>
              <a:p>
                <a:r>
                  <a:rPr lang="en-US" sz="1300" dirty="0">
                    <a:solidFill>
                      <a:srgbClr val="C00000"/>
                    </a:solidFill>
                    <a:cs typeface="Neo Sans Intel"/>
                  </a:rPr>
                  <a:t>Serial</a:t>
                </a:r>
              </a:p>
            </p:txBody>
          </p:sp>
          <p:cxnSp>
            <p:nvCxnSpPr>
              <p:cNvPr id="47" name="Straight Arrow Connector 46"/>
              <p:cNvCxnSpPr/>
              <p:nvPr/>
            </p:nvCxnSpPr>
            <p:spPr>
              <a:xfrm flipH="1">
                <a:off x="6769182" y="1105490"/>
                <a:ext cx="277496" cy="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794562" y="2581385"/>
                <a:ext cx="254196" cy="53730"/>
              </a:xfrm>
              <a:prstGeom prst="straightConnector1">
                <a:avLst/>
              </a:prstGeom>
              <a:ln w="28575">
                <a:solidFill>
                  <a:srgbClr val="ED7D3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6800149" y="3312249"/>
                <a:ext cx="254196" cy="53730"/>
              </a:xfrm>
              <a:prstGeom prst="straightConnector1">
                <a:avLst/>
              </a:prstGeom>
              <a:ln w="28575">
                <a:solidFill>
                  <a:schemeClr val="bg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6875418" y="3466449"/>
                <a:ext cx="277496" cy="0"/>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724491" y="1141452"/>
                <a:ext cx="0" cy="2279329"/>
              </a:xfrm>
              <a:prstGeom prst="straightConnector1">
                <a:avLst/>
              </a:prstGeom>
              <a:ln w="38100">
                <a:solidFill>
                  <a:schemeClr val="tx2"/>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378423" y="1940237"/>
                <a:ext cx="455253" cy="246221"/>
              </a:xfrm>
              <a:prstGeom prst="rect">
                <a:avLst/>
              </a:prstGeom>
              <a:solidFill>
                <a:schemeClr val="bg1"/>
              </a:solidFill>
            </p:spPr>
            <p:txBody>
              <a:bodyPr wrap="none" lIns="0" tIns="0" rIns="0" bIns="0" rtlCol="0">
                <a:spAutoFit/>
              </a:bodyPr>
              <a:lstStyle/>
              <a:p>
                <a:r>
                  <a:rPr lang="en-US" sz="2100" b="1" dirty="0">
                    <a:solidFill>
                      <a:schemeClr val="tx2"/>
                    </a:solidFill>
                    <a:latin typeface="Neo Sans Intel"/>
                    <a:cs typeface="Neo Sans Intel"/>
                  </a:rPr>
                  <a:t>130x</a:t>
                </a:r>
              </a:p>
            </p:txBody>
          </p:sp>
          <p:sp>
            <p:nvSpPr>
              <p:cNvPr id="27" name="Title 3"/>
              <p:cNvSpPr txBox="1">
                <a:spLocks/>
              </p:cNvSpPr>
              <p:nvPr/>
            </p:nvSpPr>
            <p:spPr>
              <a:xfrm>
                <a:off x="1541655" y="1021893"/>
                <a:ext cx="3984909" cy="474708"/>
              </a:xfrm>
              <a:prstGeom prst="rect">
                <a:avLst/>
              </a:prstGeom>
            </p:spPr>
            <p:txBody>
              <a:bodyPr vert="horz" lIns="0" tIns="0" rIns="0" bIns="0" rtlCol="0" anchor="ctr"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2400" spc="-40" dirty="0"/>
                  <a:t>‘Automatic’ Vectorization is Not Enough</a:t>
                </a:r>
                <a:br>
                  <a:rPr lang="en-US" sz="2400" dirty="0"/>
                </a:br>
                <a:r>
                  <a:rPr lang="en-US" sz="1600" dirty="0"/>
                  <a:t>Explicit pragmas and optimization are often required</a:t>
                </a:r>
                <a:endParaRPr lang="en-US" sz="2400" dirty="0"/>
              </a:p>
            </p:txBody>
          </p:sp>
          <p:sp>
            <p:nvSpPr>
              <p:cNvPr id="3" name="TextBox 2"/>
              <p:cNvSpPr txBox="1"/>
              <p:nvPr/>
            </p:nvSpPr>
            <p:spPr>
              <a:xfrm>
                <a:off x="1093466" y="1229126"/>
                <a:ext cx="232231" cy="2339102"/>
              </a:xfrm>
              <a:prstGeom prst="rect">
                <a:avLst/>
              </a:prstGeom>
              <a:solidFill>
                <a:schemeClr val="bg1"/>
              </a:solidFill>
            </p:spPr>
            <p:txBody>
              <a:bodyPr vert="horz" wrap="square" lIns="0" tIns="0" rIns="0" bIns="0" rtlCol="0">
                <a:spAutoFit/>
              </a:bodyPr>
              <a:lstStyle/>
              <a:p>
                <a:r>
                  <a:rPr lang="en-US" sz="1300" dirty="0">
                    <a:solidFill>
                      <a:schemeClr val="bg2">
                        <a:lumMod val="50000"/>
                      </a:schemeClr>
                    </a:solidFill>
                  </a:rPr>
                  <a:t>200</a:t>
                </a:r>
              </a:p>
              <a:p>
                <a:endParaRPr lang="en-US" sz="1300" dirty="0">
                  <a:solidFill>
                    <a:schemeClr val="bg2">
                      <a:lumMod val="50000"/>
                    </a:schemeClr>
                  </a:solidFill>
                </a:endParaRPr>
              </a:p>
              <a:p>
                <a:endParaRPr lang="en-US" sz="1300" dirty="0">
                  <a:solidFill>
                    <a:schemeClr val="bg2">
                      <a:lumMod val="50000"/>
                    </a:schemeClr>
                  </a:solidFill>
                </a:endParaRPr>
              </a:p>
              <a:p>
                <a:endParaRPr lang="en-US" sz="700" dirty="0">
                  <a:solidFill>
                    <a:schemeClr val="bg2">
                      <a:lumMod val="50000"/>
                    </a:schemeClr>
                  </a:solidFill>
                </a:endParaRPr>
              </a:p>
              <a:p>
                <a:r>
                  <a:rPr lang="en-US" sz="1300" dirty="0">
                    <a:solidFill>
                      <a:schemeClr val="bg2">
                        <a:lumMod val="50000"/>
                      </a:schemeClr>
                    </a:solidFill>
                  </a:rPr>
                  <a:t>150</a:t>
                </a:r>
              </a:p>
              <a:p>
                <a:endParaRPr lang="en-US" sz="1300" dirty="0">
                  <a:solidFill>
                    <a:schemeClr val="bg2">
                      <a:lumMod val="50000"/>
                    </a:schemeClr>
                  </a:solidFill>
                </a:endParaRPr>
              </a:p>
              <a:p>
                <a:endParaRPr lang="en-US" sz="2100" dirty="0">
                  <a:solidFill>
                    <a:schemeClr val="bg2">
                      <a:lumMod val="50000"/>
                    </a:schemeClr>
                  </a:solidFill>
                </a:endParaRPr>
              </a:p>
              <a:p>
                <a:r>
                  <a:rPr lang="en-US" sz="1300" dirty="0">
                    <a:solidFill>
                      <a:schemeClr val="bg2">
                        <a:lumMod val="50000"/>
                      </a:schemeClr>
                    </a:solidFill>
                  </a:rPr>
                  <a:t>100</a:t>
                </a:r>
              </a:p>
              <a:p>
                <a:endParaRPr lang="en-US" sz="1300" dirty="0">
                  <a:solidFill>
                    <a:schemeClr val="bg2">
                      <a:lumMod val="50000"/>
                    </a:schemeClr>
                  </a:solidFill>
                </a:endParaRPr>
              </a:p>
              <a:p>
                <a:endParaRPr lang="en-US" sz="2000" dirty="0">
                  <a:solidFill>
                    <a:schemeClr val="bg2">
                      <a:lumMod val="50000"/>
                    </a:schemeClr>
                  </a:solidFill>
                </a:endParaRPr>
              </a:p>
              <a:p>
                <a:r>
                  <a:rPr lang="en-US" sz="1300" dirty="0">
                    <a:solidFill>
                      <a:schemeClr val="bg2">
                        <a:lumMod val="50000"/>
                      </a:schemeClr>
                    </a:solidFill>
                  </a:rPr>
                  <a:t>50</a:t>
                </a:r>
              </a:p>
              <a:p>
                <a:endParaRPr lang="en-US" sz="1300" dirty="0">
                  <a:solidFill>
                    <a:schemeClr val="bg2">
                      <a:lumMod val="50000"/>
                    </a:schemeClr>
                  </a:solidFill>
                </a:endParaRPr>
              </a:p>
              <a:p>
                <a:endParaRPr lang="en-US" sz="2300" dirty="0">
                  <a:solidFill>
                    <a:schemeClr val="bg2">
                      <a:lumMod val="50000"/>
                    </a:schemeClr>
                  </a:solidFill>
                </a:endParaRPr>
              </a:p>
              <a:p>
                <a:r>
                  <a:rPr lang="en-US" sz="1300" dirty="0">
                    <a:solidFill>
                      <a:schemeClr val="bg2">
                        <a:lumMod val="50000"/>
                      </a:schemeClr>
                    </a:solidFill>
                  </a:rPr>
                  <a:t>0</a:t>
                </a:r>
              </a:p>
            </p:txBody>
          </p:sp>
        </p:grpSp>
      </p:grpSp>
      <p:sp>
        <p:nvSpPr>
          <p:cNvPr id="28" name="TextBox 27"/>
          <p:cNvSpPr txBox="1"/>
          <p:nvPr/>
        </p:nvSpPr>
        <p:spPr>
          <a:xfrm>
            <a:off x="4809522" y="6197502"/>
            <a:ext cx="6818387" cy="598455"/>
          </a:xfrm>
          <a:prstGeom prst="rect">
            <a:avLst/>
          </a:prstGeom>
          <a:solidFill>
            <a:schemeClr val="tx2"/>
          </a:solidFill>
        </p:spPr>
        <p:txBody>
          <a:bodyPr vert="horz" wrap="square" lIns="0" tIns="0" rIns="0" bIns="0" rtlCol="0">
            <a:spAutoFit/>
          </a:bodyPr>
          <a:lstStyle/>
          <a:p>
            <a:pPr>
              <a:lnSpc>
                <a:spcPts val="933"/>
              </a:lnSpc>
            </a:pPr>
            <a:r>
              <a:rPr lang="en-US" sz="900" dirty="0">
                <a:solidFill>
                  <a:schemeClr val="bg1"/>
                </a:solidFill>
                <a:latin typeface="Arial Narrow" panose="020B0606020202030204" pitchFamily="34" charset="0"/>
              </a:rPr>
              <a:t>Intel's compilers may or may not optimize to the same degree for non-Intel microprocessors for optimizations that are not unique to Intel microprocessors. These optimizations include SSE2, SSE3, &amp; SSSE3 instruction sets &amp;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p:txBody>
      </p:sp>
      <p:sp>
        <p:nvSpPr>
          <p:cNvPr id="33" name="Rectangle 32"/>
          <p:cNvSpPr/>
          <p:nvPr/>
        </p:nvSpPr>
        <p:spPr>
          <a:xfrm>
            <a:off x="156411" y="5569684"/>
            <a:ext cx="11637480" cy="307776"/>
          </a:xfrm>
          <a:prstGeom prst="rect">
            <a:avLst/>
          </a:prstGeom>
        </p:spPr>
        <p:txBody>
          <a:bodyPr wrap="square" lIns="0" tIns="60958" rIns="0" bIns="60958">
            <a:spAutoFit/>
          </a:bodyPr>
          <a:lstStyle/>
          <a:p>
            <a:r>
              <a:rPr lang="en-US" sz="1200" dirty="0">
                <a:solidFill>
                  <a:schemeClr val="bg1">
                    <a:lumMod val="65000"/>
                  </a:schemeClr>
                </a:solidFill>
              </a:rPr>
              <a:t>Benchmark: Binomial Options Pricing Model </a:t>
            </a:r>
            <a:r>
              <a:rPr lang="en-US" sz="1100" dirty="0">
                <a:hlinkClick r:id="rId6"/>
              </a:rPr>
              <a:t>https://software.intel.com/en-us/articles/binomial-options-pricing-model-code-for-intel-xeon-phi-coprocessor</a:t>
            </a:r>
            <a:r>
              <a:rPr lang="en-US" sz="1100" dirty="0"/>
              <a:t> </a:t>
            </a:r>
          </a:p>
        </p:txBody>
      </p:sp>
    </p:spTree>
    <p:custDataLst>
      <p:tags r:id="rId1"/>
    </p:custDataLst>
    <p:extLst>
      <p:ext uri="{BB962C8B-B14F-4D97-AF65-F5344CB8AC3E}">
        <p14:creationId xmlns:p14="http://schemas.microsoft.com/office/powerpoint/2010/main" val="2596078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8"/>
          <p:cNvPicPr preferRelativeResize="0"/>
          <p:nvPr/>
        </p:nvPicPr>
        <p:blipFill>
          <a:blip r:embed="rId3">
            <a:alphaModFix/>
          </a:blip>
          <a:stretch>
            <a:fillRect/>
          </a:stretch>
        </p:blipFill>
        <p:spPr>
          <a:xfrm>
            <a:off x="5369172" y="847244"/>
            <a:ext cx="2027672" cy="585430"/>
          </a:xfrm>
          <a:prstGeom prst="rect">
            <a:avLst/>
          </a:prstGeom>
          <a:noFill/>
          <a:ln>
            <a:noFill/>
          </a:ln>
        </p:spPr>
      </p:pic>
      <p:sp>
        <p:nvSpPr>
          <p:cNvPr id="222" name="Google Shape;222;p38"/>
          <p:cNvSpPr/>
          <p:nvPr/>
        </p:nvSpPr>
        <p:spPr>
          <a:xfrm>
            <a:off x="88405" y="1981429"/>
            <a:ext cx="7308439" cy="3431229"/>
          </a:xfrm>
          <a:prstGeom prst="rect">
            <a:avLst/>
          </a:prstGeom>
          <a:noFill/>
          <a:ln w="444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highlight>
                <a:srgbClr val="FF0000"/>
              </a:highlight>
            </a:endParaRPr>
          </a:p>
        </p:txBody>
      </p:sp>
      <p:sp>
        <p:nvSpPr>
          <p:cNvPr id="6" name="Google Shape;221;p38"/>
          <p:cNvSpPr txBox="1"/>
          <p:nvPr/>
        </p:nvSpPr>
        <p:spPr>
          <a:xfrm>
            <a:off x="0" y="0"/>
            <a:ext cx="7685239" cy="2783305"/>
          </a:xfrm>
          <a:prstGeom prst="rect">
            <a:avLst/>
          </a:prstGeom>
          <a:noFill/>
          <a:ln>
            <a:noFill/>
          </a:ln>
        </p:spPr>
        <p:txBody>
          <a:bodyPr spcFirstLastPara="1" wrap="square" lIns="121900" tIns="121900" rIns="121900" bIns="121900" anchor="t" anchorCtr="0">
            <a:noAutofit/>
          </a:bodyPr>
          <a:lstStyle/>
          <a:p>
            <a:pPr>
              <a:lnSpc>
                <a:spcPct val="130000"/>
              </a:lnSpc>
            </a:pPr>
            <a:r>
              <a:rPr lang="en" sz="3067" b="1" dirty="0">
                <a:solidFill>
                  <a:srgbClr val="404040"/>
                </a:solidFill>
                <a:latin typeface="Georgia"/>
                <a:ea typeface="Georgia"/>
                <a:cs typeface="Georgia"/>
                <a:sym typeface="Georgia"/>
              </a:rPr>
              <a:t>MIT News: New climate model to be built from the ground up</a:t>
            </a:r>
            <a:endParaRPr sz="3067" b="1" dirty="0">
              <a:solidFill>
                <a:srgbClr val="404040"/>
              </a:solidFill>
              <a:latin typeface="Georgia"/>
              <a:ea typeface="Georgia"/>
              <a:cs typeface="Georgia"/>
              <a:sym typeface="Georgia"/>
            </a:endParaRPr>
          </a:p>
          <a:p>
            <a:pPr>
              <a:lnSpc>
                <a:spcPct val="115000"/>
              </a:lnSpc>
              <a:spcBef>
                <a:spcPts val="1333"/>
              </a:spcBef>
            </a:pPr>
            <a:r>
              <a:rPr lang="en" sz="1733" b="1" i="1" dirty="0">
                <a:solidFill>
                  <a:srgbClr val="404040"/>
                </a:solidFill>
                <a:latin typeface="Georgia"/>
                <a:ea typeface="Georgia"/>
                <a:cs typeface="Georgia"/>
                <a:sym typeface="Georgia"/>
              </a:rPr>
              <a:t>December 12, 2018</a:t>
            </a:r>
            <a:endParaRPr sz="1733" b="1" i="1" dirty="0">
              <a:solidFill>
                <a:srgbClr val="404040"/>
              </a:solidFill>
              <a:latin typeface="Georgia"/>
              <a:ea typeface="Georgia"/>
              <a:cs typeface="Georgia"/>
              <a:sym typeface="Georgia"/>
            </a:endParaRPr>
          </a:p>
          <a:p>
            <a:pPr>
              <a:lnSpc>
                <a:spcPct val="115000"/>
              </a:lnSpc>
              <a:spcBef>
                <a:spcPts val="1467"/>
              </a:spcBef>
            </a:pPr>
            <a:r>
              <a:rPr lang="en" sz="2400" dirty="0">
                <a:solidFill>
                  <a:srgbClr val="404040"/>
                </a:solidFill>
                <a:latin typeface="Georgia"/>
                <a:ea typeface="Georgia"/>
                <a:cs typeface="Georgia"/>
                <a:sym typeface="Georgia"/>
              </a:rPr>
              <a:t>To take advantage of new computer architectures, languages, and machine learning techniques, the team has partnered with </a:t>
            </a:r>
            <a:r>
              <a:rPr lang="en" sz="2400" u="sng" dirty="0">
                <a:solidFill>
                  <a:srgbClr val="404040"/>
                </a:solidFill>
                <a:latin typeface="Georgia"/>
                <a:ea typeface="Georgia"/>
                <a:cs typeface="Georgia"/>
                <a:sym typeface="Georgia"/>
                <a:hlinkClick r:id="rId4"/>
              </a:rPr>
              <a:t>Alan Edelman</a:t>
            </a:r>
            <a:r>
              <a:rPr lang="en" sz="2400" dirty="0">
                <a:solidFill>
                  <a:srgbClr val="404040"/>
                </a:solidFill>
                <a:latin typeface="Georgia"/>
                <a:ea typeface="Georgia"/>
                <a:cs typeface="Georgia"/>
                <a:sym typeface="Georgia"/>
              </a:rPr>
              <a:t>‘s group in CSAIL at MIT, who will help write the new generation climate model in the Julia computing language developed by the group. This will enable the MIT team to target GPUs, CPUs, and evolving computer architectures within one code base. </a:t>
            </a:r>
            <a:endParaRPr sz="2400" dirty="0">
              <a:solidFill>
                <a:srgbClr val="404040"/>
              </a:solidFill>
              <a:latin typeface="Georgia"/>
              <a:ea typeface="Georgia"/>
              <a:cs typeface="Georgia"/>
              <a:sym typeface="Georgia"/>
            </a:endParaRPr>
          </a:p>
        </p:txBody>
      </p:sp>
      <p:pic>
        <p:nvPicPr>
          <p:cNvPr id="5" name="Picture 4"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812" y="686200"/>
            <a:ext cx="1160951" cy="1549929"/>
          </a:xfrm>
          <a:prstGeom prst="rect">
            <a:avLst/>
          </a:prstGeom>
        </p:spPr>
      </p:pic>
      <p:pic>
        <p:nvPicPr>
          <p:cNvPr id="7" name="Picture 6" descr="download.jpg"/>
          <p:cNvPicPr>
            <a:picLocks noChangeAspect="1"/>
          </p:cNvPicPr>
          <p:nvPr/>
        </p:nvPicPr>
        <p:blipFill rotWithShape="1">
          <a:blip r:embed="rId6">
            <a:extLst>
              <a:ext uri="{28A0092B-C50C-407E-A947-70E740481C1C}">
                <a14:useLocalDpi xmlns:a14="http://schemas.microsoft.com/office/drawing/2010/main" val="0"/>
              </a:ext>
            </a:extLst>
          </a:blip>
          <a:srcRect l="18806" t="11448" r="9970" b="2225"/>
          <a:stretch/>
        </p:blipFill>
        <p:spPr>
          <a:xfrm>
            <a:off x="8772042" y="667040"/>
            <a:ext cx="970933" cy="1569089"/>
          </a:xfrm>
          <a:prstGeom prst="rect">
            <a:avLst/>
          </a:prstGeom>
        </p:spPr>
      </p:pic>
      <p:pic>
        <p:nvPicPr>
          <p:cNvPr id="8" name="Picture 7" descr="download.jpg"/>
          <p:cNvPicPr>
            <a:picLocks noChangeAspect="1"/>
          </p:cNvPicPr>
          <p:nvPr/>
        </p:nvPicPr>
        <p:blipFill rotWithShape="1">
          <a:blip r:embed="rId7">
            <a:extLst>
              <a:ext uri="{28A0092B-C50C-407E-A947-70E740481C1C}">
                <a14:useLocalDpi xmlns:a14="http://schemas.microsoft.com/office/drawing/2010/main" val="0"/>
              </a:ext>
            </a:extLst>
          </a:blip>
          <a:srcRect l="25994" t="8977" r="40138"/>
          <a:stretch/>
        </p:blipFill>
        <p:spPr>
          <a:xfrm>
            <a:off x="9859834" y="645758"/>
            <a:ext cx="1087445" cy="1636671"/>
          </a:xfrm>
          <a:prstGeom prst="rect">
            <a:avLst/>
          </a:prstGeom>
        </p:spPr>
      </p:pic>
      <p:pic>
        <p:nvPicPr>
          <p:cNvPr id="9" name="Picture 8" descr="download.jpg"/>
          <p:cNvPicPr>
            <a:picLocks noChangeAspect="1"/>
          </p:cNvPicPr>
          <p:nvPr/>
        </p:nvPicPr>
        <p:blipFill rotWithShape="1">
          <a:blip r:embed="rId8">
            <a:extLst>
              <a:ext uri="{28A0092B-C50C-407E-A947-70E740481C1C}">
                <a14:useLocalDpi xmlns:a14="http://schemas.microsoft.com/office/drawing/2010/main" val="0"/>
              </a:ext>
            </a:extLst>
          </a:blip>
          <a:srcRect l="26862" t="15134" r="26456" b="16126"/>
          <a:stretch/>
        </p:blipFill>
        <p:spPr>
          <a:xfrm>
            <a:off x="11110137" y="632077"/>
            <a:ext cx="1081863" cy="1604052"/>
          </a:xfrm>
          <a:prstGeom prst="rect">
            <a:avLst/>
          </a:prstGeom>
        </p:spPr>
      </p:pic>
      <p:sp>
        <p:nvSpPr>
          <p:cNvPr id="10" name="TextBox 9"/>
          <p:cNvSpPr txBox="1"/>
          <p:nvPr/>
        </p:nvSpPr>
        <p:spPr>
          <a:xfrm>
            <a:off x="7322847" y="2257029"/>
            <a:ext cx="4869153" cy="297454"/>
          </a:xfrm>
          <a:prstGeom prst="rect">
            <a:avLst/>
          </a:prstGeom>
          <a:noFill/>
        </p:spPr>
        <p:txBody>
          <a:bodyPr wrap="none" rtlCol="0">
            <a:spAutoFit/>
          </a:bodyPr>
          <a:lstStyle/>
          <a:p>
            <a:r>
              <a:rPr lang="en-US" sz="1333" dirty="0" err="1"/>
              <a:t>Tapio</a:t>
            </a:r>
            <a:r>
              <a:rPr lang="en-US" sz="1333" dirty="0"/>
              <a:t> Schneider        Chris Hill           </a:t>
            </a:r>
            <a:r>
              <a:rPr lang="en-US" sz="1333" dirty="0" err="1"/>
              <a:t>Raffaele</a:t>
            </a:r>
            <a:r>
              <a:rPr lang="en-US" sz="1333" dirty="0"/>
              <a:t> Ferrari      John Marshall</a:t>
            </a:r>
          </a:p>
        </p:txBody>
      </p:sp>
    </p:spTree>
    <p:extLst>
      <p:ext uri="{BB962C8B-B14F-4D97-AF65-F5344CB8AC3E}">
        <p14:creationId xmlns:p14="http://schemas.microsoft.com/office/powerpoint/2010/main" val="3008071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pic>
        <p:nvPicPr>
          <p:cNvPr id="220" name="Google Shape;220;p38"/>
          <p:cNvPicPr preferRelativeResize="0"/>
          <p:nvPr/>
        </p:nvPicPr>
        <p:blipFill>
          <a:blip r:embed="rId3">
            <a:alphaModFix/>
          </a:blip>
          <a:stretch>
            <a:fillRect/>
          </a:stretch>
        </p:blipFill>
        <p:spPr>
          <a:xfrm>
            <a:off x="5369172" y="847244"/>
            <a:ext cx="2027672" cy="585430"/>
          </a:xfrm>
          <a:prstGeom prst="rect">
            <a:avLst/>
          </a:prstGeom>
          <a:noFill/>
          <a:ln>
            <a:noFill/>
          </a:ln>
        </p:spPr>
      </p:pic>
      <p:sp>
        <p:nvSpPr>
          <p:cNvPr id="222" name="Google Shape;222;p38"/>
          <p:cNvSpPr/>
          <p:nvPr/>
        </p:nvSpPr>
        <p:spPr>
          <a:xfrm>
            <a:off x="88405" y="1981429"/>
            <a:ext cx="7308439" cy="3431229"/>
          </a:xfrm>
          <a:prstGeom prst="rect">
            <a:avLst/>
          </a:prstGeom>
          <a:noFill/>
          <a:ln w="444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highlight>
                <a:srgbClr val="FF0000"/>
              </a:highlight>
            </a:endParaRPr>
          </a:p>
        </p:txBody>
      </p:sp>
      <p:sp>
        <p:nvSpPr>
          <p:cNvPr id="6" name="Google Shape;221;p38"/>
          <p:cNvSpPr txBox="1"/>
          <p:nvPr/>
        </p:nvSpPr>
        <p:spPr>
          <a:xfrm>
            <a:off x="0" y="0"/>
            <a:ext cx="7685239" cy="2783305"/>
          </a:xfrm>
          <a:prstGeom prst="rect">
            <a:avLst/>
          </a:prstGeom>
          <a:noFill/>
          <a:ln>
            <a:noFill/>
          </a:ln>
        </p:spPr>
        <p:txBody>
          <a:bodyPr spcFirstLastPara="1" wrap="square" lIns="121900" tIns="121900" rIns="121900" bIns="121900" anchor="t" anchorCtr="0">
            <a:noAutofit/>
          </a:bodyPr>
          <a:lstStyle/>
          <a:p>
            <a:pPr>
              <a:lnSpc>
                <a:spcPct val="130000"/>
              </a:lnSpc>
            </a:pPr>
            <a:r>
              <a:rPr lang="en" sz="3067" b="1" dirty="0">
                <a:solidFill>
                  <a:srgbClr val="404040"/>
                </a:solidFill>
                <a:latin typeface="Georgia"/>
                <a:ea typeface="Georgia"/>
                <a:cs typeface="Georgia"/>
                <a:sym typeface="Georgia"/>
              </a:rPr>
              <a:t>MIT News: New climate model to be built from the ground up</a:t>
            </a:r>
            <a:endParaRPr sz="3067" b="1" dirty="0">
              <a:solidFill>
                <a:srgbClr val="404040"/>
              </a:solidFill>
              <a:latin typeface="Georgia"/>
              <a:ea typeface="Georgia"/>
              <a:cs typeface="Georgia"/>
              <a:sym typeface="Georgia"/>
            </a:endParaRPr>
          </a:p>
          <a:p>
            <a:pPr>
              <a:lnSpc>
                <a:spcPct val="115000"/>
              </a:lnSpc>
              <a:spcBef>
                <a:spcPts val="1333"/>
              </a:spcBef>
            </a:pPr>
            <a:r>
              <a:rPr lang="en" sz="1733" b="1" i="1" dirty="0">
                <a:solidFill>
                  <a:srgbClr val="404040"/>
                </a:solidFill>
                <a:latin typeface="Georgia"/>
                <a:ea typeface="Georgia"/>
                <a:cs typeface="Georgia"/>
                <a:sym typeface="Georgia"/>
              </a:rPr>
              <a:t>December 12, 2018</a:t>
            </a:r>
            <a:endParaRPr sz="1733" b="1" i="1" dirty="0">
              <a:solidFill>
                <a:srgbClr val="404040"/>
              </a:solidFill>
              <a:latin typeface="Georgia"/>
              <a:ea typeface="Georgia"/>
              <a:cs typeface="Georgia"/>
              <a:sym typeface="Georgia"/>
            </a:endParaRPr>
          </a:p>
          <a:p>
            <a:pPr>
              <a:lnSpc>
                <a:spcPct val="115000"/>
              </a:lnSpc>
              <a:spcBef>
                <a:spcPts val="1467"/>
              </a:spcBef>
            </a:pPr>
            <a:r>
              <a:rPr lang="en" sz="2400" dirty="0">
                <a:solidFill>
                  <a:srgbClr val="404040"/>
                </a:solidFill>
                <a:latin typeface="Georgia"/>
                <a:ea typeface="Georgia"/>
                <a:cs typeface="Georgia"/>
                <a:sym typeface="Georgia"/>
              </a:rPr>
              <a:t>To take advantage of new computer architectures, languages, and machine learning techniques, the team has partnered with </a:t>
            </a:r>
            <a:r>
              <a:rPr lang="en" sz="2400" u="sng" dirty="0">
                <a:solidFill>
                  <a:srgbClr val="404040"/>
                </a:solidFill>
                <a:latin typeface="Georgia"/>
                <a:ea typeface="Georgia"/>
                <a:cs typeface="Georgia"/>
                <a:sym typeface="Georgia"/>
                <a:hlinkClick r:id="rId4"/>
              </a:rPr>
              <a:t>Alan Edelman</a:t>
            </a:r>
            <a:r>
              <a:rPr lang="en" sz="2400" dirty="0">
                <a:solidFill>
                  <a:srgbClr val="404040"/>
                </a:solidFill>
                <a:latin typeface="Georgia"/>
                <a:ea typeface="Georgia"/>
                <a:cs typeface="Georgia"/>
                <a:sym typeface="Georgia"/>
              </a:rPr>
              <a:t>‘s group in CSAIL at MIT, who will help write the new generation climate model in the Julia computing language developed by the group. This will enable the MIT team to target GPUs, CPUs, and evolving computer architectures within one code base. </a:t>
            </a:r>
            <a:endParaRPr sz="2400" dirty="0">
              <a:solidFill>
                <a:srgbClr val="404040"/>
              </a:solidFill>
              <a:latin typeface="Georgia"/>
              <a:ea typeface="Georgia"/>
              <a:cs typeface="Georgia"/>
              <a:sym typeface="Georgia"/>
            </a:endParaRPr>
          </a:p>
        </p:txBody>
      </p:sp>
      <p:pic>
        <p:nvPicPr>
          <p:cNvPr id="2" name="Picture 1"/>
          <p:cNvPicPr>
            <a:picLocks noChangeAspect="1"/>
          </p:cNvPicPr>
          <p:nvPr/>
        </p:nvPicPr>
        <p:blipFill>
          <a:blip r:embed="rId5"/>
          <a:stretch>
            <a:fillRect/>
          </a:stretch>
        </p:blipFill>
        <p:spPr>
          <a:xfrm>
            <a:off x="7672146" y="1905192"/>
            <a:ext cx="4519854" cy="4124464"/>
          </a:xfrm>
          <a:prstGeom prst="rect">
            <a:avLst/>
          </a:prstGeom>
        </p:spPr>
      </p:pic>
      <p:sp>
        <p:nvSpPr>
          <p:cNvPr id="7" name="TextBox 6"/>
          <p:cNvSpPr txBox="1"/>
          <p:nvPr/>
        </p:nvSpPr>
        <p:spPr>
          <a:xfrm>
            <a:off x="8159927" y="1130042"/>
            <a:ext cx="3557384" cy="523220"/>
          </a:xfrm>
          <a:prstGeom prst="rect">
            <a:avLst/>
          </a:prstGeom>
          <a:noFill/>
        </p:spPr>
        <p:txBody>
          <a:bodyPr wrap="none" rtlCol="0">
            <a:spAutoFit/>
          </a:bodyPr>
          <a:lstStyle/>
          <a:p>
            <a:r>
              <a:rPr lang="en-US" sz="2800" b="1" dirty="0"/>
              <a:t>New EECS Class @ MIT</a:t>
            </a:r>
          </a:p>
        </p:txBody>
      </p:sp>
    </p:spTree>
    <p:extLst>
      <p:ext uri="{BB962C8B-B14F-4D97-AF65-F5344CB8AC3E}">
        <p14:creationId xmlns:p14="http://schemas.microsoft.com/office/powerpoint/2010/main" val="4091693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FBA4-17C8-0849-83FB-E05DC496CF72}"/>
              </a:ext>
            </a:extLst>
          </p:cNvPr>
          <p:cNvSpPr>
            <a:spLocks noGrp="1"/>
          </p:cNvSpPr>
          <p:nvPr>
            <p:ph type="title"/>
          </p:nvPr>
        </p:nvSpPr>
        <p:spPr/>
        <p:txBody>
          <a:bodyPr>
            <a:normAutofit fontScale="90000"/>
          </a:bodyPr>
          <a:lstStyle/>
          <a:p>
            <a:r>
              <a:rPr lang="en-US" dirty="0"/>
              <a:t>Code is the “New” Math</a:t>
            </a:r>
          </a:p>
        </p:txBody>
      </p:sp>
      <p:pic>
        <p:nvPicPr>
          <p:cNvPr id="4" name="Google Shape;246;p42">
            <a:extLst>
              <a:ext uri="{FF2B5EF4-FFF2-40B4-BE49-F238E27FC236}">
                <a16:creationId xmlns:a16="http://schemas.microsoft.com/office/drawing/2014/main" id="{827EB544-9A9F-E84C-B611-C75AF2AB3348}"/>
              </a:ext>
            </a:extLst>
          </p:cNvPr>
          <p:cNvPicPr preferRelativeResize="0"/>
          <p:nvPr/>
        </p:nvPicPr>
        <p:blipFill rotWithShape="1">
          <a:blip r:embed="rId2">
            <a:alphaModFix/>
          </a:blip>
          <a:srcRect t="59734" r="-11731"/>
          <a:stretch/>
        </p:blipFill>
        <p:spPr>
          <a:xfrm>
            <a:off x="2279677" y="2503306"/>
            <a:ext cx="8693174" cy="504500"/>
          </a:xfrm>
          <a:prstGeom prst="rect">
            <a:avLst/>
          </a:prstGeom>
          <a:ln>
            <a:noFill/>
          </a:ln>
          <a:effectLst>
            <a:outerShdw blurRad="292100" dist="139700" dir="2700000" algn="tl" rotWithShape="0">
              <a:srgbClr val="333333">
                <a:alpha val="65000"/>
              </a:srgbClr>
            </a:outerShdw>
          </a:effectLst>
        </p:spPr>
      </p:pic>
      <p:pic>
        <p:nvPicPr>
          <p:cNvPr id="5" name="Google Shape;247;p42">
            <a:extLst>
              <a:ext uri="{FF2B5EF4-FFF2-40B4-BE49-F238E27FC236}">
                <a16:creationId xmlns:a16="http://schemas.microsoft.com/office/drawing/2014/main" id="{DFABB8F5-8097-FD41-BC96-5595401D34DF}"/>
              </a:ext>
            </a:extLst>
          </p:cNvPr>
          <p:cNvPicPr preferRelativeResize="0"/>
          <p:nvPr/>
        </p:nvPicPr>
        <p:blipFill>
          <a:blip r:embed="rId3">
            <a:alphaModFix/>
          </a:blip>
          <a:stretch>
            <a:fillRect/>
          </a:stretch>
        </p:blipFill>
        <p:spPr>
          <a:xfrm>
            <a:off x="1919131" y="3415101"/>
            <a:ext cx="2780074" cy="1133475"/>
          </a:xfrm>
          <a:prstGeom prst="rect">
            <a:avLst/>
          </a:prstGeom>
          <a:noFill/>
          <a:ln>
            <a:solidFill>
              <a:srgbClr val="000000"/>
            </a:solidFill>
          </a:ln>
        </p:spPr>
      </p:pic>
      <p:pic>
        <p:nvPicPr>
          <p:cNvPr id="6" name="Google Shape;248;p42">
            <a:extLst>
              <a:ext uri="{FF2B5EF4-FFF2-40B4-BE49-F238E27FC236}">
                <a16:creationId xmlns:a16="http://schemas.microsoft.com/office/drawing/2014/main" id="{58868C24-F988-6C41-A053-76653433D130}"/>
              </a:ext>
            </a:extLst>
          </p:cNvPr>
          <p:cNvPicPr preferRelativeResize="0"/>
          <p:nvPr/>
        </p:nvPicPr>
        <p:blipFill>
          <a:blip r:embed="rId4">
            <a:alphaModFix/>
          </a:blip>
          <a:stretch>
            <a:fillRect/>
          </a:stretch>
        </p:blipFill>
        <p:spPr>
          <a:xfrm>
            <a:off x="4848437" y="3415102"/>
            <a:ext cx="5378301" cy="1133475"/>
          </a:xfrm>
          <a:prstGeom prst="rect">
            <a:avLst/>
          </a:prstGeom>
          <a:noFill/>
          <a:ln>
            <a:solidFill>
              <a:schemeClr val="tx1"/>
            </a:solidFill>
          </a:ln>
        </p:spPr>
      </p:pic>
      <p:pic>
        <p:nvPicPr>
          <p:cNvPr id="7" name="Google Shape;249;p42">
            <a:extLst>
              <a:ext uri="{FF2B5EF4-FFF2-40B4-BE49-F238E27FC236}">
                <a16:creationId xmlns:a16="http://schemas.microsoft.com/office/drawing/2014/main" id="{0AC54552-D3DE-9743-A4C7-81F53F4DD869}"/>
              </a:ext>
            </a:extLst>
          </p:cNvPr>
          <p:cNvPicPr preferRelativeResize="0"/>
          <p:nvPr/>
        </p:nvPicPr>
        <p:blipFill>
          <a:blip r:embed="rId5">
            <a:alphaModFix/>
          </a:blip>
          <a:stretch>
            <a:fillRect/>
          </a:stretch>
        </p:blipFill>
        <p:spPr>
          <a:xfrm>
            <a:off x="9461898" y="338817"/>
            <a:ext cx="2256503" cy="1757194"/>
          </a:xfrm>
          <a:prstGeom prst="rect">
            <a:avLst/>
          </a:prstGeom>
          <a:noFill/>
          <a:ln w="9525" cap="flat" cmpd="sng">
            <a:solidFill>
              <a:srgbClr val="000000"/>
            </a:solidFill>
            <a:prstDash val="solid"/>
            <a:round/>
            <a:headEnd type="none" w="sm" len="sm"/>
            <a:tailEnd type="none" w="sm" len="sm"/>
          </a:ln>
        </p:spPr>
      </p:pic>
      <p:sp>
        <p:nvSpPr>
          <p:cNvPr id="8" name="Text Placeholder 2">
            <a:extLst>
              <a:ext uri="{FF2B5EF4-FFF2-40B4-BE49-F238E27FC236}">
                <a16:creationId xmlns:a16="http://schemas.microsoft.com/office/drawing/2014/main" id="{987E0D76-0BDD-5D48-BE70-A0AA33E0E738}"/>
              </a:ext>
            </a:extLst>
          </p:cNvPr>
          <p:cNvSpPr txBox="1">
            <a:spLocks/>
          </p:cNvSpPr>
          <p:nvPr/>
        </p:nvSpPr>
        <p:spPr>
          <a:xfrm>
            <a:off x="1107691" y="5193348"/>
            <a:ext cx="10133788" cy="781533"/>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ctr"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sz="3200" dirty="0">
                <a:solidFill>
                  <a:srgbClr val="FF0000"/>
                </a:solidFill>
              </a:rPr>
              <a:t>You don’t “code” the “math,” “code” is the “math”</a:t>
            </a:r>
          </a:p>
        </p:txBody>
      </p:sp>
    </p:spTree>
    <p:extLst>
      <p:ext uri="{BB962C8B-B14F-4D97-AF65-F5344CB8AC3E}">
        <p14:creationId xmlns:p14="http://schemas.microsoft.com/office/powerpoint/2010/main" val="2122247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263509" y="4326478"/>
            <a:ext cx="2928491" cy="286199"/>
          </a:xfrm>
        </p:spPr>
        <p:txBody>
          <a:bodyPr>
            <a:normAutofit fontScale="90000"/>
          </a:bodyPr>
          <a:lstStyle/>
          <a:p>
            <a:r>
              <a:rPr lang="en-US" sz="1050" dirty="0"/>
              <a:t>http://</a:t>
            </a:r>
            <a:r>
              <a:rPr lang="en-US" sz="1050" dirty="0" err="1"/>
              <a:t>worrydream.com</a:t>
            </a:r>
            <a:r>
              <a:rPr lang="en-US" sz="1050" dirty="0"/>
              <a:t>/</a:t>
            </a:r>
            <a:r>
              <a:rPr lang="en-US" sz="1050" dirty="0" err="1"/>
              <a:t>ClimateChange</a:t>
            </a:r>
            <a:r>
              <a:rPr lang="en-US" sz="1050" dirty="0"/>
              <a:t>/</a:t>
            </a:r>
          </a:p>
        </p:txBody>
      </p:sp>
      <p:pic>
        <p:nvPicPr>
          <p:cNvPr id="4" name="Picture 3"/>
          <p:cNvPicPr>
            <a:picLocks noChangeAspect="1"/>
          </p:cNvPicPr>
          <p:nvPr/>
        </p:nvPicPr>
        <p:blipFill>
          <a:blip r:embed="rId2"/>
          <a:stretch>
            <a:fillRect/>
          </a:stretch>
        </p:blipFill>
        <p:spPr>
          <a:xfrm>
            <a:off x="0" y="612022"/>
            <a:ext cx="12192000" cy="3524327"/>
          </a:xfrm>
          <a:prstGeom prst="rect">
            <a:avLst/>
          </a:prstGeom>
        </p:spPr>
      </p:pic>
      <p:sp>
        <p:nvSpPr>
          <p:cNvPr id="5" name="TextBox 4"/>
          <p:cNvSpPr txBox="1"/>
          <p:nvPr/>
        </p:nvSpPr>
        <p:spPr>
          <a:xfrm>
            <a:off x="1162245" y="4927676"/>
            <a:ext cx="8448966" cy="923330"/>
          </a:xfrm>
          <a:prstGeom prst="rect">
            <a:avLst/>
          </a:prstGeom>
          <a:noFill/>
        </p:spPr>
        <p:txBody>
          <a:bodyPr wrap="square" rtlCol="0">
            <a:spAutoFit/>
          </a:bodyPr>
          <a:lstStyle/>
          <a:p>
            <a:r>
              <a:rPr lang="en-US" sz="5400" dirty="0"/>
              <a:t>Simple, contributing to Julia!</a:t>
            </a:r>
          </a:p>
        </p:txBody>
      </p:sp>
    </p:spTree>
    <p:extLst>
      <p:ext uri="{BB962C8B-B14F-4D97-AF65-F5344CB8AC3E}">
        <p14:creationId xmlns:p14="http://schemas.microsoft.com/office/powerpoint/2010/main" val="2682244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54846" y="0"/>
            <a:ext cx="8734653" cy="6858000"/>
          </a:xfrm>
          <a:prstGeom prst="rect">
            <a:avLst/>
          </a:prstGeom>
        </p:spPr>
      </p:pic>
      <p:sp>
        <p:nvSpPr>
          <p:cNvPr id="5" name="TextBox 4">
            <a:extLst>
              <a:ext uri="{FF2B5EF4-FFF2-40B4-BE49-F238E27FC236}">
                <a16:creationId xmlns:a16="http://schemas.microsoft.com/office/drawing/2014/main" id="{97080C1C-5CE9-FB43-83A8-0B1F816330E4}"/>
              </a:ext>
            </a:extLst>
          </p:cNvPr>
          <p:cNvSpPr txBox="1"/>
          <p:nvPr/>
        </p:nvSpPr>
        <p:spPr>
          <a:xfrm>
            <a:off x="399934" y="1359499"/>
            <a:ext cx="2709396" cy="646331"/>
          </a:xfrm>
          <a:prstGeom prst="rect">
            <a:avLst/>
          </a:prstGeom>
          <a:noFill/>
        </p:spPr>
        <p:txBody>
          <a:bodyPr wrap="none" rtlCol="0">
            <a:spAutoFit/>
          </a:bodyPr>
          <a:lstStyle/>
          <a:p>
            <a:r>
              <a:rPr lang="en-US" sz="3600" dirty="0"/>
              <a:t>Julia on GPUs</a:t>
            </a:r>
          </a:p>
        </p:txBody>
      </p:sp>
      <p:sp>
        <p:nvSpPr>
          <p:cNvPr id="6" name="Text Placeholder 2">
            <a:extLst>
              <a:ext uri="{FF2B5EF4-FFF2-40B4-BE49-F238E27FC236}">
                <a16:creationId xmlns:a16="http://schemas.microsoft.com/office/drawing/2014/main" id="{480DFC72-52E2-004C-8870-DB69E4E4F990}"/>
              </a:ext>
            </a:extLst>
          </p:cNvPr>
          <p:cNvSpPr txBox="1">
            <a:spLocks/>
          </p:cNvSpPr>
          <p:nvPr/>
        </p:nvSpPr>
        <p:spPr>
          <a:xfrm>
            <a:off x="303333" y="434001"/>
            <a:ext cx="3193631" cy="660903"/>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buNone/>
            </a:pPr>
            <a:r>
              <a:rPr lang="en-US" sz="3200" dirty="0">
                <a:solidFill>
                  <a:srgbClr val="FF0000"/>
                </a:solidFill>
              </a:rPr>
              <a:t>Abstraction</a:t>
            </a:r>
          </a:p>
        </p:txBody>
      </p:sp>
      <p:sp>
        <p:nvSpPr>
          <p:cNvPr id="2" name="TextBox 1"/>
          <p:cNvSpPr txBox="1"/>
          <p:nvPr/>
        </p:nvSpPr>
        <p:spPr>
          <a:xfrm>
            <a:off x="145517" y="2421054"/>
            <a:ext cx="3836354" cy="2308324"/>
          </a:xfrm>
          <a:prstGeom prst="rect">
            <a:avLst/>
          </a:prstGeom>
          <a:noFill/>
        </p:spPr>
        <p:txBody>
          <a:bodyPr wrap="square" rtlCol="0">
            <a:spAutoFit/>
          </a:bodyPr>
          <a:lstStyle/>
          <a:p>
            <a:r>
              <a:rPr lang="en-US" dirty="0"/>
              <a:t>Not just CUDA in Julia, but actually Julia running on GPUs:</a:t>
            </a:r>
          </a:p>
          <a:p>
            <a:pPr marL="285750" indent="-285750">
              <a:buFont typeface="Arial"/>
              <a:buChar char="•"/>
            </a:pPr>
            <a:r>
              <a:rPr lang="en-US" dirty="0"/>
              <a:t>Error handling</a:t>
            </a:r>
          </a:p>
          <a:p>
            <a:pPr marL="285750" indent="-285750">
              <a:buFont typeface="Arial"/>
              <a:buChar char="•"/>
            </a:pPr>
            <a:r>
              <a:rPr lang="en-US" dirty="0"/>
              <a:t>Data Structures — Arrays, Views, </a:t>
            </a:r>
            <a:r>
              <a:rPr lang="en-US" dirty="0" err="1"/>
              <a:t>etc</a:t>
            </a:r>
            <a:r>
              <a:rPr lang="en-US" dirty="0"/>
              <a:t> not pointers</a:t>
            </a:r>
          </a:p>
          <a:p>
            <a:pPr marL="285750" indent="-285750">
              <a:buFont typeface="Arial"/>
              <a:buChar char="•"/>
            </a:pPr>
            <a:r>
              <a:rPr lang="en-US" dirty="0"/>
              <a:t>Future work: Garbage Collection on GPU</a:t>
            </a:r>
          </a:p>
          <a:p>
            <a:endParaRPr lang="en-US" dirty="0"/>
          </a:p>
        </p:txBody>
      </p:sp>
    </p:spTree>
    <p:extLst>
      <p:ext uri="{BB962C8B-B14F-4D97-AF65-F5344CB8AC3E}">
        <p14:creationId xmlns:p14="http://schemas.microsoft.com/office/powerpoint/2010/main" val="211874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impact </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2318098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164348"/>
            <a:ext cx="11903242" cy="605672"/>
          </a:xfrm>
        </p:spPr>
        <p:txBody>
          <a:bodyPr>
            <a:normAutofit fontScale="90000"/>
          </a:bodyPr>
          <a:lstStyle/>
          <a:p>
            <a:r>
              <a:rPr lang="en-US" dirty="0"/>
              <a:t>Software performance engineering</a:t>
            </a:r>
          </a:p>
        </p:txBody>
      </p:sp>
      <p:pic>
        <p:nvPicPr>
          <p:cNvPr id="35" name="Picture 34">
            <a:extLst>
              <a:ext uri="{FF2B5EF4-FFF2-40B4-BE49-F238E27FC236}">
                <a16:creationId xmlns:a16="http://schemas.microsoft.com/office/drawing/2014/main" id="{4D824A85-9438-B344-92C9-DC21B74792F0}"/>
              </a:ext>
            </a:extLst>
          </p:cNvPr>
          <p:cNvPicPr>
            <a:picLocks noChangeAspect="1"/>
          </p:cNvPicPr>
          <p:nvPr/>
        </p:nvPicPr>
        <p:blipFill>
          <a:blip r:embed="rId3"/>
          <a:stretch>
            <a:fillRect/>
          </a:stretch>
        </p:blipFill>
        <p:spPr>
          <a:xfrm>
            <a:off x="597890" y="1291576"/>
            <a:ext cx="1875123" cy="2514600"/>
          </a:xfrm>
          <a:prstGeom prst="rect">
            <a:avLst/>
          </a:prstGeom>
        </p:spPr>
      </p:pic>
      <p:pic>
        <p:nvPicPr>
          <p:cNvPr id="36" name="Picture 35">
            <a:extLst>
              <a:ext uri="{FF2B5EF4-FFF2-40B4-BE49-F238E27FC236}">
                <a16:creationId xmlns:a16="http://schemas.microsoft.com/office/drawing/2014/main" id="{A99226C6-42C1-4B4F-9199-F2EA404B3F8C}"/>
              </a:ext>
            </a:extLst>
          </p:cNvPr>
          <p:cNvPicPr>
            <a:picLocks noChangeAspect="1"/>
          </p:cNvPicPr>
          <p:nvPr/>
        </p:nvPicPr>
        <p:blipFill>
          <a:blip r:embed="rId4"/>
          <a:stretch>
            <a:fillRect/>
          </a:stretch>
        </p:blipFill>
        <p:spPr>
          <a:xfrm>
            <a:off x="4788892" y="1405876"/>
            <a:ext cx="3048000" cy="2286000"/>
          </a:xfrm>
          <a:prstGeom prst="rect">
            <a:avLst/>
          </a:prstGeom>
        </p:spPr>
      </p:pic>
      <p:pic>
        <p:nvPicPr>
          <p:cNvPr id="38" name="Picture 37">
            <a:extLst>
              <a:ext uri="{FF2B5EF4-FFF2-40B4-BE49-F238E27FC236}">
                <a16:creationId xmlns:a16="http://schemas.microsoft.com/office/drawing/2014/main" id="{1C5A5C3A-708F-B14B-8810-52A6E590190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10427" y="4642749"/>
            <a:ext cx="3985329" cy="1042827"/>
          </a:xfrm>
          <a:prstGeom prst="rect">
            <a:avLst/>
          </a:prstGeom>
        </p:spPr>
      </p:pic>
      <p:sp>
        <p:nvSpPr>
          <p:cNvPr id="39" name="TextBox 38">
            <a:extLst>
              <a:ext uri="{FF2B5EF4-FFF2-40B4-BE49-F238E27FC236}">
                <a16:creationId xmlns:a16="http://schemas.microsoft.com/office/drawing/2014/main" id="{16941611-2804-994D-8E8F-781690326F5E}"/>
              </a:ext>
            </a:extLst>
          </p:cNvPr>
          <p:cNvSpPr txBox="1"/>
          <p:nvPr/>
        </p:nvSpPr>
        <p:spPr>
          <a:xfrm>
            <a:off x="712191" y="945739"/>
            <a:ext cx="1646523" cy="461665"/>
          </a:xfrm>
          <a:prstGeom prst="rect">
            <a:avLst/>
          </a:prstGeom>
          <a:noFill/>
        </p:spPr>
        <p:txBody>
          <a:bodyPr wrap="square" rtlCol="0">
            <a:spAutoFit/>
          </a:bodyPr>
          <a:lstStyle/>
          <a:p>
            <a:pPr algn="ctr"/>
            <a:r>
              <a:rPr lang="en-US" sz="2400" dirty="0">
                <a:latin typeface="Helvetica" pitchFamily="2" charset="0"/>
              </a:rPr>
              <a:t>Think,</a:t>
            </a:r>
          </a:p>
        </p:txBody>
      </p:sp>
      <p:sp>
        <p:nvSpPr>
          <p:cNvPr id="41" name="TextBox 40">
            <a:extLst>
              <a:ext uri="{FF2B5EF4-FFF2-40B4-BE49-F238E27FC236}">
                <a16:creationId xmlns:a16="http://schemas.microsoft.com/office/drawing/2014/main" id="{2F263818-FA83-9D40-B1E0-E32260A0BA6E}"/>
              </a:ext>
            </a:extLst>
          </p:cNvPr>
          <p:cNvSpPr txBox="1"/>
          <p:nvPr/>
        </p:nvSpPr>
        <p:spPr>
          <a:xfrm>
            <a:off x="5489630" y="944211"/>
            <a:ext cx="1813862" cy="461665"/>
          </a:xfrm>
          <a:prstGeom prst="rect">
            <a:avLst/>
          </a:prstGeom>
          <a:noFill/>
        </p:spPr>
        <p:txBody>
          <a:bodyPr wrap="square" rtlCol="0">
            <a:spAutoFit/>
          </a:bodyPr>
          <a:lstStyle/>
          <a:p>
            <a:pPr algn="ctr"/>
            <a:r>
              <a:rPr lang="en-US" sz="2400" dirty="0">
                <a:latin typeface="Helvetica" pitchFamily="2" charset="0"/>
              </a:rPr>
              <a:t>code,</a:t>
            </a:r>
          </a:p>
        </p:txBody>
      </p:sp>
      <p:sp>
        <p:nvSpPr>
          <p:cNvPr id="42" name="TextBox 41">
            <a:extLst>
              <a:ext uri="{FF2B5EF4-FFF2-40B4-BE49-F238E27FC236}">
                <a16:creationId xmlns:a16="http://schemas.microsoft.com/office/drawing/2014/main" id="{E9B6FCD6-B68A-F243-B132-645F439FAA17}"/>
              </a:ext>
            </a:extLst>
          </p:cNvPr>
          <p:cNvSpPr txBox="1"/>
          <p:nvPr/>
        </p:nvSpPr>
        <p:spPr>
          <a:xfrm>
            <a:off x="1837008" y="4181084"/>
            <a:ext cx="4532165" cy="461665"/>
          </a:xfrm>
          <a:prstGeom prst="rect">
            <a:avLst/>
          </a:prstGeom>
          <a:noFill/>
        </p:spPr>
        <p:txBody>
          <a:bodyPr wrap="square" rtlCol="0">
            <a:spAutoFit/>
          </a:bodyPr>
          <a:lstStyle/>
          <a:p>
            <a:pPr algn="ctr"/>
            <a:r>
              <a:rPr lang="en-US" sz="2400" dirty="0">
                <a:latin typeface="Helvetica" pitchFamily="2" charset="0"/>
              </a:rPr>
              <a:t>run, run, run</a:t>
            </a:r>
            <a:r>
              <a:rPr lang="mr-IN" sz="2400" dirty="0">
                <a:latin typeface="Helvetica" pitchFamily="2" charset="0"/>
              </a:rPr>
              <a:t>…</a:t>
            </a:r>
            <a:endParaRPr lang="en-US" sz="2400" dirty="0">
              <a:latin typeface="Helvetica" pitchFamily="2" charset="0"/>
            </a:endParaRPr>
          </a:p>
        </p:txBody>
      </p:sp>
      <p:sp>
        <p:nvSpPr>
          <p:cNvPr id="44" name="Right Arrow 43">
            <a:extLst>
              <a:ext uri="{FF2B5EF4-FFF2-40B4-BE49-F238E27FC236}">
                <a16:creationId xmlns:a16="http://schemas.microsoft.com/office/drawing/2014/main" id="{AEC13C92-C9BE-6446-B5C6-65967C6C2AB6}"/>
              </a:ext>
            </a:extLst>
          </p:cNvPr>
          <p:cNvSpPr/>
          <p:nvPr/>
        </p:nvSpPr>
        <p:spPr>
          <a:xfrm>
            <a:off x="3188692" y="2169503"/>
            <a:ext cx="1219198" cy="759559"/>
          </a:xfrm>
          <a:prstGeom prst="rightArrow">
            <a:avLst/>
          </a:prstGeom>
          <a:solidFill>
            <a:schemeClr val="accent4"/>
          </a:solidFill>
          <a:effectLst>
            <a:outerShdw blurRad="50800" dist="76200" dir="2700000" algn="tl" rotWithShape="0">
              <a:prstClr val="black">
                <a:alpha val="40000"/>
              </a:prstClr>
            </a:outerShdw>
          </a:effectLst>
        </p:spPr>
        <p:txBody>
          <a:bodyPr wrap="square" rtlCol="0" anchor="ctr">
            <a:noAutofit/>
          </a:bodyPr>
          <a:lstStyle/>
          <a:p>
            <a:pPr marL="0" marR="0" algn="ctr">
              <a:spcBef>
                <a:spcPts val="0"/>
              </a:spcBef>
              <a:spcAft>
                <a:spcPts val="0"/>
              </a:spcAft>
            </a:pPr>
            <a:endParaRPr lang="en-US" sz="1200" dirty="0">
              <a:solidFill>
                <a:srgbClr val="BC7A00"/>
              </a:solidFill>
              <a:latin typeface="Consolas"/>
              <a:ea typeface="Times New Roman"/>
              <a:cs typeface="Consolas"/>
            </a:endParaRPr>
          </a:p>
        </p:txBody>
      </p:sp>
      <p:sp>
        <p:nvSpPr>
          <p:cNvPr id="45" name="Right Arrow 44">
            <a:extLst>
              <a:ext uri="{FF2B5EF4-FFF2-40B4-BE49-F238E27FC236}">
                <a16:creationId xmlns:a16="http://schemas.microsoft.com/office/drawing/2014/main" id="{739C3550-F23C-1F47-909A-7B55A5A4283E}"/>
              </a:ext>
            </a:extLst>
          </p:cNvPr>
          <p:cNvSpPr/>
          <p:nvPr/>
        </p:nvSpPr>
        <p:spPr>
          <a:xfrm rot="8131621">
            <a:off x="6210079" y="4312145"/>
            <a:ext cx="1219198" cy="759559"/>
          </a:xfrm>
          <a:prstGeom prst="rightArrow">
            <a:avLst/>
          </a:prstGeom>
          <a:solidFill>
            <a:schemeClr val="accent4"/>
          </a:solidFill>
          <a:effectLst>
            <a:outerShdw blurRad="50800" dist="76200" dir="2700000" algn="tl" rotWithShape="0">
              <a:prstClr val="black">
                <a:alpha val="40000"/>
              </a:prstClr>
            </a:outerShdw>
          </a:effectLst>
        </p:spPr>
        <p:txBody>
          <a:bodyPr wrap="square" rtlCol="0" anchor="ctr">
            <a:noAutofit/>
          </a:bodyPr>
          <a:lstStyle/>
          <a:p>
            <a:pPr marL="0" marR="0" algn="ctr">
              <a:spcBef>
                <a:spcPts val="0"/>
              </a:spcBef>
              <a:spcAft>
                <a:spcPts val="0"/>
              </a:spcAft>
            </a:pPr>
            <a:endParaRPr lang="en-US" sz="1200" dirty="0">
              <a:solidFill>
                <a:srgbClr val="BC7A00"/>
              </a:solidFill>
              <a:latin typeface="Consolas"/>
              <a:ea typeface="Times New Roman"/>
              <a:cs typeface="Consolas"/>
            </a:endParaRPr>
          </a:p>
        </p:txBody>
      </p:sp>
      <p:sp>
        <p:nvSpPr>
          <p:cNvPr id="51" name="Right Arrow 50">
            <a:extLst>
              <a:ext uri="{FF2B5EF4-FFF2-40B4-BE49-F238E27FC236}">
                <a16:creationId xmlns:a16="http://schemas.microsoft.com/office/drawing/2014/main" id="{95FEB861-0490-2046-A6EE-4A5F431928A9}"/>
              </a:ext>
            </a:extLst>
          </p:cNvPr>
          <p:cNvSpPr/>
          <p:nvPr/>
        </p:nvSpPr>
        <p:spPr>
          <a:xfrm rot="13816701">
            <a:off x="689020" y="4312145"/>
            <a:ext cx="1219198" cy="759559"/>
          </a:xfrm>
          <a:prstGeom prst="rightArrow">
            <a:avLst/>
          </a:prstGeom>
          <a:solidFill>
            <a:schemeClr val="accent4"/>
          </a:solidFill>
          <a:effectLst>
            <a:outerShdw blurRad="50800" dist="76200" dir="2700000" algn="tl" rotWithShape="0">
              <a:prstClr val="black">
                <a:alpha val="40000"/>
              </a:prstClr>
            </a:outerShdw>
          </a:effectLst>
        </p:spPr>
        <p:txBody>
          <a:bodyPr wrap="square" rtlCol="0" anchor="ctr">
            <a:noAutofit/>
          </a:bodyPr>
          <a:lstStyle/>
          <a:p>
            <a:pPr marL="0" marR="0" algn="ctr">
              <a:spcBef>
                <a:spcPts val="0"/>
              </a:spcBef>
              <a:spcAft>
                <a:spcPts val="0"/>
              </a:spcAft>
            </a:pPr>
            <a:endParaRPr lang="en-US" sz="1200" dirty="0">
              <a:solidFill>
                <a:srgbClr val="BC7A00"/>
              </a:solidFill>
              <a:latin typeface="Consolas"/>
              <a:ea typeface="Times New Roman"/>
              <a:cs typeface="Consolas"/>
            </a:endParaRPr>
          </a:p>
        </p:txBody>
      </p:sp>
      <p:sp>
        <p:nvSpPr>
          <p:cNvPr id="52" name="TextBox 51">
            <a:extLst>
              <a:ext uri="{FF2B5EF4-FFF2-40B4-BE49-F238E27FC236}">
                <a16:creationId xmlns:a16="http://schemas.microsoft.com/office/drawing/2014/main" id="{390AA01F-5855-D24C-BD12-4A70F3F65731}"/>
              </a:ext>
            </a:extLst>
          </p:cNvPr>
          <p:cNvSpPr txBox="1"/>
          <p:nvPr/>
        </p:nvSpPr>
        <p:spPr>
          <a:xfrm>
            <a:off x="1837007" y="5661879"/>
            <a:ext cx="4532165" cy="830997"/>
          </a:xfrm>
          <a:prstGeom prst="rect">
            <a:avLst/>
          </a:prstGeom>
          <a:noFill/>
        </p:spPr>
        <p:txBody>
          <a:bodyPr wrap="square" rtlCol="0">
            <a:spAutoFit/>
          </a:bodyPr>
          <a:lstStyle/>
          <a:p>
            <a:pPr algn="ctr">
              <a:spcBef>
                <a:spcPts val="600"/>
              </a:spcBef>
            </a:pPr>
            <a:r>
              <a:rPr lang="mr-IN" sz="2400" dirty="0">
                <a:latin typeface="Helvetica" pitchFamily="2" charset="0"/>
              </a:rPr>
              <a:t>…</a:t>
            </a:r>
            <a:r>
              <a:rPr lang="en-US" sz="2400" dirty="0">
                <a:latin typeface="Helvetica" pitchFamily="2" charset="0"/>
              </a:rPr>
              <a:t>to test and measure many different implementations</a:t>
            </a:r>
          </a:p>
        </p:txBody>
      </p:sp>
      <p:sp>
        <p:nvSpPr>
          <p:cNvPr id="14" name="Rounded Rectangle 13">
            <a:extLst>
              <a:ext uri="{FF2B5EF4-FFF2-40B4-BE49-F238E27FC236}">
                <a16:creationId xmlns:a16="http://schemas.microsoft.com/office/drawing/2014/main" id="{5674A964-617D-6746-95C1-C694A771552B}"/>
              </a:ext>
            </a:extLst>
          </p:cNvPr>
          <p:cNvSpPr/>
          <p:nvPr/>
        </p:nvSpPr>
        <p:spPr>
          <a:xfrm>
            <a:off x="8217894" y="1399968"/>
            <a:ext cx="3757315" cy="3236872"/>
          </a:xfrm>
          <a:prstGeom prst="roundRect">
            <a:avLst/>
          </a:prstGeom>
          <a:solidFill>
            <a:srgbClr val="FFFFEC"/>
          </a:solidFill>
          <a:ln w="9525">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rPr>
              <a:t>How do we </a:t>
            </a:r>
            <a:r>
              <a:rPr lang="en-US" sz="2800" dirty="0">
                <a:solidFill>
                  <a:srgbClr val="900E27"/>
                </a:solidFill>
                <a:latin typeface="Helvetica" pitchFamily="2" charset="0"/>
              </a:rPr>
              <a:t>reduce</a:t>
            </a:r>
            <a:r>
              <a:rPr lang="en-US" sz="2800" dirty="0">
                <a:solidFill>
                  <a:schemeClr val="tx1"/>
                </a:solidFill>
                <a:latin typeface="Helvetica" pitchFamily="2" charset="0"/>
              </a:rPr>
              <a:t> the </a:t>
            </a:r>
            <a:r>
              <a:rPr lang="en-US" sz="2800" dirty="0">
                <a:solidFill>
                  <a:srgbClr val="900E27"/>
                </a:solidFill>
                <a:latin typeface="Helvetica" pitchFamily="2" charset="0"/>
              </a:rPr>
              <a:t>human effort</a:t>
            </a:r>
            <a:r>
              <a:rPr lang="en-US" sz="2800" dirty="0">
                <a:solidFill>
                  <a:schemeClr val="tx1"/>
                </a:solidFill>
                <a:latin typeface="Helvetica" pitchFamily="2" charset="0"/>
              </a:rPr>
              <a:t> required to achieve parallel scalability in large and complex software systems?</a:t>
            </a:r>
            <a:endParaRPr lang="en-US" sz="2800" dirty="0">
              <a:solidFill>
                <a:srgbClr val="7030A0"/>
              </a:solidFill>
              <a:latin typeface="Helvetica" pitchFamily="2" charset="0"/>
            </a:endParaRPr>
          </a:p>
        </p:txBody>
      </p:sp>
      <p:sp>
        <p:nvSpPr>
          <p:cNvPr id="15" name="Rounded Rectangle 14">
            <a:extLst>
              <a:ext uri="{FF2B5EF4-FFF2-40B4-BE49-F238E27FC236}">
                <a16:creationId xmlns:a16="http://schemas.microsoft.com/office/drawing/2014/main" id="{79F0E7E7-5102-954E-A0FB-18B3017BCF3D}"/>
              </a:ext>
            </a:extLst>
          </p:cNvPr>
          <p:cNvSpPr/>
          <p:nvPr/>
        </p:nvSpPr>
        <p:spPr>
          <a:xfrm>
            <a:off x="7089186" y="4849568"/>
            <a:ext cx="4886023" cy="1430580"/>
          </a:xfrm>
          <a:prstGeom prst="roundRect">
            <a:avLst/>
          </a:prstGeom>
          <a:solidFill>
            <a:srgbClr val="FFFFEC"/>
          </a:solidFill>
          <a:ln w="9525">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rPr>
              <a:t>How do we make </a:t>
            </a:r>
            <a:r>
              <a:rPr lang="en-US" sz="2800" dirty="0" err="1">
                <a:solidFill>
                  <a:srgbClr val="900E27"/>
                </a:solidFill>
                <a:latin typeface="Helvetica" pitchFamily="2" charset="0"/>
              </a:rPr>
              <a:t>exa</a:t>
            </a:r>
            <a:r>
              <a:rPr lang="en-US" sz="2800" dirty="0" err="1">
                <a:solidFill>
                  <a:schemeClr val="tx1"/>
                </a:solidFill>
                <a:latin typeface="Helvetica" pitchFamily="2" charset="0"/>
              </a:rPr>
              <a:t>scalability</a:t>
            </a:r>
            <a:r>
              <a:rPr lang="en-US" sz="2800" dirty="0">
                <a:solidFill>
                  <a:schemeClr val="tx1"/>
                </a:solidFill>
                <a:latin typeface="Helvetica" pitchFamily="2" charset="0"/>
              </a:rPr>
              <a:t> not </a:t>
            </a:r>
            <a:r>
              <a:rPr lang="en-US" sz="2800" dirty="0" err="1">
                <a:solidFill>
                  <a:srgbClr val="900E27"/>
                </a:solidFill>
                <a:latin typeface="Helvetica" pitchFamily="2" charset="0"/>
              </a:rPr>
              <a:t>exa</a:t>
            </a:r>
            <a:r>
              <a:rPr lang="en-US" sz="2800" dirty="0" err="1">
                <a:solidFill>
                  <a:schemeClr val="tx1"/>
                </a:solidFill>
                <a:latin typeface="Helvetica" pitchFamily="2" charset="0"/>
              </a:rPr>
              <a:t>hard</a:t>
            </a:r>
            <a:r>
              <a:rPr lang="en-US" sz="2800" dirty="0">
                <a:solidFill>
                  <a:schemeClr val="tx1"/>
                </a:solidFill>
                <a:latin typeface="Helvetica" pitchFamily="2" charset="0"/>
              </a:rPr>
              <a:t>?</a:t>
            </a:r>
            <a:endParaRPr lang="en-US" sz="2800" dirty="0">
              <a:solidFill>
                <a:srgbClr val="7030A0"/>
              </a:solidFill>
              <a:latin typeface="Helvetica" pitchFamily="2" charset="0"/>
            </a:endParaRPr>
          </a:p>
        </p:txBody>
      </p:sp>
      <p:sp>
        <p:nvSpPr>
          <p:cNvPr id="3" name="TextBox 2"/>
          <p:cNvSpPr txBox="1"/>
          <p:nvPr/>
        </p:nvSpPr>
        <p:spPr>
          <a:xfrm>
            <a:off x="6978070" y="6488668"/>
            <a:ext cx="3350497" cy="369332"/>
          </a:xfrm>
          <a:prstGeom prst="rect">
            <a:avLst/>
          </a:prstGeom>
          <a:noFill/>
        </p:spPr>
        <p:txBody>
          <a:bodyPr wrap="none" rtlCol="0">
            <a:spAutoFit/>
          </a:bodyPr>
          <a:lstStyle/>
          <a:p>
            <a:r>
              <a:rPr lang="en-US" dirty="0"/>
              <a:t>Slide supplied by Charles </a:t>
            </a:r>
            <a:r>
              <a:rPr lang="en-US" dirty="0" err="1"/>
              <a:t>Leierson</a:t>
            </a:r>
            <a:endParaRPr lang="en-US" dirty="0"/>
          </a:p>
        </p:txBody>
      </p:sp>
    </p:spTree>
    <p:extLst>
      <p:ext uri="{BB962C8B-B14F-4D97-AF65-F5344CB8AC3E}">
        <p14:creationId xmlns:p14="http://schemas.microsoft.com/office/powerpoint/2010/main" val="4128591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164348"/>
            <a:ext cx="11903242" cy="605672"/>
          </a:xfrm>
        </p:spPr>
        <p:txBody>
          <a:bodyPr>
            <a:normAutofit fontScale="90000"/>
          </a:bodyPr>
          <a:lstStyle/>
          <a:p>
            <a:r>
              <a:rPr lang="en-US" dirty="0"/>
              <a:t>Software performance engineering</a:t>
            </a:r>
          </a:p>
        </p:txBody>
      </p:sp>
      <p:sp>
        <p:nvSpPr>
          <p:cNvPr id="4" name="Slide Number Placeholder 3"/>
          <p:cNvSpPr>
            <a:spLocks noGrp="1"/>
          </p:cNvSpPr>
          <p:nvPr>
            <p:ph type="sldNum" sz="quarter" idx="12"/>
          </p:nvPr>
        </p:nvSpPr>
        <p:spPr/>
        <p:txBody>
          <a:bodyPr/>
          <a:lstStyle/>
          <a:p>
            <a:fld id="{BF7C057A-B2D5-1241-A6C1-508C9907B8E9}" type="slidenum">
              <a:rPr lang="en-US" smtClean="0"/>
              <a:pPr/>
              <a:t>41</a:t>
            </a:fld>
            <a:endParaRPr lang="en-US" dirty="0"/>
          </a:p>
        </p:txBody>
      </p:sp>
      <p:pic>
        <p:nvPicPr>
          <p:cNvPr id="35" name="Picture 34">
            <a:extLst>
              <a:ext uri="{FF2B5EF4-FFF2-40B4-BE49-F238E27FC236}">
                <a16:creationId xmlns:a16="http://schemas.microsoft.com/office/drawing/2014/main" id="{4D824A85-9438-B344-92C9-DC21B74792F0}"/>
              </a:ext>
            </a:extLst>
          </p:cNvPr>
          <p:cNvPicPr>
            <a:picLocks noChangeAspect="1"/>
          </p:cNvPicPr>
          <p:nvPr/>
        </p:nvPicPr>
        <p:blipFill>
          <a:blip r:embed="rId3"/>
          <a:stretch>
            <a:fillRect/>
          </a:stretch>
        </p:blipFill>
        <p:spPr>
          <a:xfrm>
            <a:off x="597890" y="1291576"/>
            <a:ext cx="1875123" cy="2514600"/>
          </a:xfrm>
          <a:prstGeom prst="rect">
            <a:avLst/>
          </a:prstGeom>
        </p:spPr>
      </p:pic>
      <p:pic>
        <p:nvPicPr>
          <p:cNvPr id="36" name="Picture 35">
            <a:extLst>
              <a:ext uri="{FF2B5EF4-FFF2-40B4-BE49-F238E27FC236}">
                <a16:creationId xmlns:a16="http://schemas.microsoft.com/office/drawing/2014/main" id="{A99226C6-42C1-4B4F-9199-F2EA404B3F8C}"/>
              </a:ext>
            </a:extLst>
          </p:cNvPr>
          <p:cNvPicPr>
            <a:picLocks noChangeAspect="1"/>
          </p:cNvPicPr>
          <p:nvPr/>
        </p:nvPicPr>
        <p:blipFill>
          <a:blip r:embed="rId4"/>
          <a:stretch>
            <a:fillRect/>
          </a:stretch>
        </p:blipFill>
        <p:spPr>
          <a:xfrm>
            <a:off x="4788892" y="1405876"/>
            <a:ext cx="3048000" cy="2286000"/>
          </a:xfrm>
          <a:prstGeom prst="rect">
            <a:avLst/>
          </a:prstGeom>
        </p:spPr>
      </p:pic>
      <p:pic>
        <p:nvPicPr>
          <p:cNvPr id="38" name="Picture 37">
            <a:extLst>
              <a:ext uri="{FF2B5EF4-FFF2-40B4-BE49-F238E27FC236}">
                <a16:creationId xmlns:a16="http://schemas.microsoft.com/office/drawing/2014/main" id="{1C5A5C3A-708F-B14B-8810-52A6E590190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10427" y="4642749"/>
            <a:ext cx="3985329" cy="1042827"/>
          </a:xfrm>
          <a:prstGeom prst="rect">
            <a:avLst/>
          </a:prstGeom>
        </p:spPr>
      </p:pic>
      <p:sp>
        <p:nvSpPr>
          <p:cNvPr id="39" name="TextBox 38">
            <a:extLst>
              <a:ext uri="{FF2B5EF4-FFF2-40B4-BE49-F238E27FC236}">
                <a16:creationId xmlns:a16="http://schemas.microsoft.com/office/drawing/2014/main" id="{16941611-2804-994D-8E8F-781690326F5E}"/>
              </a:ext>
            </a:extLst>
          </p:cNvPr>
          <p:cNvSpPr txBox="1"/>
          <p:nvPr/>
        </p:nvSpPr>
        <p:spPr>
          <a:xfrm>
            <a:off x="712191" y="945739"/>
            <a:ext cx="1646523" cy="461665"/>
          </a:xfrm>
          <a:prstGeom prst="rect">
            <a:avLst/>
          </a:prstGeom>
          <a:noFill/>
        </p:spPr>
        <p:txBody>
          <a:bodyPr wrap="square" rtlCol="0">
            <a:spAutoFit/>
          </a:bodyPr>
          <a:lstStyle/>
          <a:p>
            <a:pPr algn="ctr"/>
            <a:r>
              <a:rPr lang="en-US" sz="2400" dirty="0">
                <a:latin typeface="Helvetica" pitchFamily="2" charset="0"/>
              </a:rPr>
              <a:t>Think,</a:t>
            </a:r>
          </a:p>
        </p:txBody>
      </p:sp>
      <p:sp>
        <p:nvSpPr>
          <p:cNvPr id="41" name="TextBox 40">
            <a:extLst>
              <a:ext uri="{FF2B5EF4-FFF2-40B4-BE49-F238E27FC236}">
                <a16:creationId xmlns:a16="http://schemas.microsoft.com/office/drawing/2014/main" id="{2F263818-FA83-9D40-B1E0-E32260A0BA6E}"/>
              </a:ext>
            </a:extLst>
          </p:cNvPr>
          <p:cNvSpPr txBox="1"/>
          <p:nvPr/>
        </p:nvSpPr>
        <p:spPr>
          <a:xfrm>
            <a:off x="5489630" y="944211"/>
            <a:ext cx="1813862" cy="461665"/>
          </a:xfrm>
          <a:prstGeom prst="rect">
            <a:avLst/>
          </a:prstGeom>
          <a:noFill/>
        </p:spPr>
        <p:txBody>
          <a:bodyPr wrap="square" rtlCol="0">
            <a:spAutoFit/>
          </a:bodyPr>
          <a:lstStyle/>
          <a:p>
            <a:pPr algn="ctr"/>
            <a:r>
              <a:rPr lang="en-US" sz="2400" dirty="0">
                <a:latin typeface="Helvetica" pitchFamily="2" charset="0"/>
              </a:rPr>
              <a:t>code,</a:t>
            </a:r>
          </a:p>
        </p:txBody>
      </p:sp>
      <p:sp>
        <p:nvSpPr>
          <p:cNvPr id="42" name="TextBox 41">
            <a:extLst>
              <a:ext uri="{FF2B5EF4-FFF2-40B4-BE49-F238E27FC236}">
                <a16:creationId xmlns:a16="http://schemas.microsoft.com/office/drawing/2014/main" id="{E9B6FCD6-B68A-F243-B132-645F439FAA17}"/>
              </a:ext>
            </a:extLst>
          </p:cNvPr>
          <p:cNvSpPr txBox="1"/>
          <p:nvPr/>
        </p:nvSpPr>
        <p:spPr>
          <a:xfrm>
            <a:off x="1837008" y="4181084"/>
            <a:ext cx="4532165" cy="461665"/>
          </a:xfrm>
          <a:prstGeom prst="rect">
            <a:avLst/>
          </a:prstGeom>
          <a:noFill/>
        </p:spPr>
        <p:txBody>
          <a:bodyPr wrap="square" rtlCol="0">
            <a:spAutoFit/>
          </a:bodyPr>
          <a:lstStyle/>
          <a:p>
            <a:pPr algn="ctr"/>
            <a:r>
              <a:rPr lang="en-US" sz="2400" dirty="0">
                <a:latin typeface="Helvetica" pitchFamily="2" charset="0"/>
              </a:rPr>
              <a:t>run, run, run</a:t>
            </a:r>
            <a:r>
              <a:rPr lang="mr-IN" sz="2400" dirty="0">
                <a:latin typeface="Helvetica" pitchFamily="2" charset="0"/>
              </a:rPr>
              <a:t>…</a:t>
            </a:r>
            <a:endParaRPr lang="en-US" sz="2400" dirty="0">
              <a:latin typeface="Helvetica" pitchFamily="2" charset="0"/>
            </a:endParaRPr>
          </a:p>
        </p:txBody>
      </p:sp>
      <p:sp>
        <p:nvSpPr>
          <p:cNvPr id="44" name="Right Arrow 43">
            <a:extLst>
              <a:ext uri="{FF2B5EF4-FFF2-40B4-BE49-F238E27FC236}">
                <a16:creationId xmlns:a16="http://schemas.microsoft.com/office/drawing/2014/main" id="{AEC13C92-C9BE-6446-B5C6-65967C6C2AB6}"/>
              </a:ext>
            </a:extLst>
          </p:cNvPr>
          <p:cNvSpPr/>
          <p:nvPr/>
        </p:nvSpPr>
        <p:spPr>
          <a:xfrm>
            <a:off x="3188692" y="2169503"/>
            <a:ext cx="1219198" cy="759559"/>
          </a:xfrm>
          <a:prstGeom prst="rightArrow">
            <a:avLst/>
          </a:prstGeom>
          <a:solidFill>
            <a:schemeClr val="accent4"/>
          </a:solidFill>
          <a:effectLst>
            <a:outerShdw blurRad="50800" dist="76200" dir="2700000" algn="tl" rotWithShape="0">
              <a:prstClr val="black">
                <a:alpha val="40000"/>
              </a:prstClr>
            </a:outerShdw>
          </a:effectLst>
        </p:spPr>
        <p:txBody>
          <a:bodyPr wrap="square" rtlCol="0" anchor="ctr">
            <a:noAutofit/>
          </a:bodyPr>
          <a:lstStyle/>
          <a:p>
            <a:pPr marL="0" marR="0" algn="ctr">
              <a:spcBef>
                <a:spcPts val="0"/>
              </a:spcBef>
              <a:spcAft>
                <a:spcPts val="0"/>
              </a:spcAft>
            </a:pPr>
            <a:endParaRPr lang="en-US" sz="1200" dirty="0">
              <a:solidFill>
                <a:srgbClr val="BC7A00"/>
              </a:solidFill>
              <a:latin typeface="Consolas"/>
              <a:ea typeface="Times New Roman"/>
              <a:cs typeface="Consolas"/>
            </a:endParaRPr>
          </a:p>
        </p:txBody>
      </p:sp>
      <p:sp>
        <p:nvSpPr>
          <p:cNvPr id="45" name="Right Arrow 44">
            <a:extLst>
              <a:ext uri="{FF2B5EF4-FFF2-40B4-BE49-F238E27FC236}">
                <a16:creationId xmlns:a16="http://schemas.microsoft.com/office/drawing/2014/main" id="{739C3550-F23C-1F47-909A-7B55A5A4283E}"/>
              </a:ext>
            </a:extLst>
          </p:cNvPr>
          <p:cNvSpPr/>
          <p:nvPr/>
        </p:nvSpPr>
        <p:spPr>
          <a:xfrm rot="8131621">
            <a:off x="6210079" y="4312145"/>
            <a:ext cx="1219198" cy="759559"/>
          </a:xfrm>
          <a:prstGeom prst="rightArrow">
            <a:avLst/>
          </a:prstGeom>
          <a:solidFill>
            <a:schemeClr val="accent4"/>
          </a:solidFill>
          <a:effectLst>
            <a:outerShdw blurRad="50800" dist="76200" dir="2700000" algn="tl" rotWithShape="0">
              <a:prstClr val="black">
                <a:alpha val="40000"/>
              </a:prstClr>
            </a:outerShdw>
          </a:effectLst>
        </p:spPr>
        <p:txBody>
          <a:bodyPr wrap="square" rtlCol="0" anchor="ctr">
            <a:noAutofit/>
          </a:bodyPr>
          <a:lstStyle/>
          <a:p>
            <a:pPr marL="0" marR="0" algn="ctr">
              <a:spcBef>
                <a:spcPts val="0"/>
              </a:spcBef>
              <a:spcAft>
                <a:spcPts val="0"/>
              </a:spcAft>
            </a:pPr>
            <a:endParaRPr lang="en-US" sz="1200" dirty="0">
              <a:solidFill>
                <a:srgbClr val="BC7A00"/>
              </a:solidFill>
              <a:latin typeface="Consolas"/>
              <a:ea typeface="Times New Roman"/>
              <a:cs typeface="Consolas"/>
            </a:endParaRPr>
          </a:p>
        </p:txBody>
      </p:sp>
      <p:sp>
        <p:nvSpPr>
          <p:cNvPr id="51" name="Right Arrow 50">
            <a:extLst>
              <a:ext uri="{FF2B5EF4-FFF2-40B4-BE49-F238E27FC236}">
                <a16:creationId xmlns:a16="http://schemas.microsoft.com/office/drawing/2014/main" id="{95FEB861-0490-2046-A6EE-4A5F431928A9}"/>
              </a:ext>
            </a:extLst>
          </p:cNvPr>
          <p:cNvSpPr/>
          <p:nvPr/>
        </p:nvSpPr>
        <p:spPr>
          <a:xfrm rot="13816701">
            <a:off x="689020" y="4312145"/>
            <a:ext cx="1219198" cy="759559"/>
          </a:xfrm>
          <a:prstGeom prst="rightArrow">
            <a:avLst/>
          </a:prstGeom>
          <a:solidFill>
            <a:schemeClr val="accent4"/>
          </a:solidFill>
          <a:effectLst>
            <a:outerShdw blurRad="50800" dist="76200" dir="2700000" algn="tl" rotWithShape="0">
              <a:prstClr val="black">
                <a:alpha val="40000"/>
              </a:prstClr>
            </a:outerShdw>
          </a:effectLst>
        </p:spPr>
        <p:txBody>
          <a:bodyPr wrap="square" rtlCol="0" anchor="ctr">
            <a:noAutofit/>
          </a:bodyPr>
          <a:lstStyle/>
          <a:p>
            <a:pPr marL="0" marR="0" algn="ctr">
              <a:spcBef>
                <a:spcPts val="0"/>
              </a:spcBef>
              <a:spcAft>
                <a:spcPts val="0"/>
              </a:spcAft>
            </a:pPr>
            <a:endParaRPr lang="en-US" sz="1200" dirty="0">
              <a:solidFill>
                <a:srgbClr val="BC7A00"/>
              </a:solidFill>
              <a:latin typeface="Consolas"/>
              <a:ea typeface="Times New Roman"/>
              <a:cs typeface="Consolas"/>
            </a:endParaRPr>
          </a:p>
        </p:txBody>
      </p:sp>
      <p:sp>
        <p:nvSpPr>
          <p:cNvPr id="52" name="TextBox 51">
            <a:extLst>
              <a:ext uri="{FF2B5EF4-FFF2-40B4-BE49-F238E27FC236}">
                <a16:creationId xmlns:a16="http://schemas.microsoft.com/office/drawing/2014/main" id="{390AA01F-5855-D24C-BD12-4A70F3F65731}"/>
              </a:ext>
            </a:extLst>
          </p:cNvPr>
          <p:cNvSpPr txBox="1"/>
          <p:nvPr/>
        </p:nvSpPr>
        <p:spPr>
          <a:xfrm>
            <a:off x="1837007" y="5661879"/>
            <a:ext cx="4532165" cy="830997"/>
          </a:xfrm>
          <a:prstGeom prst="rect">
            <a:avLst/>
          </a:prstGeom>
          <a:noFill/>
        </p:spPr>
        <p:txBody>
          <a:bodyPr wrap="square" rtlCol="0">
            <a:spAutoFit/>
          </a:bodyPr>
          <a:lstStyle/>
          <a:p>
            <a:pPr algn="ctr">
              <a:spcBef>
                <a:spcPts val="600"/>
              </a:spcBef>
            </a:pPr>
            <a:r>
              <a:rPr lang="mr-IN" sz="2400" dirty="0">
                <a:latin typeface="Helvetica" pitchFamily="2" charset="0"/>
              </a:rPr>
              <a:t>…</a:t>
            </a:r>
            <a:r>
              <a:rPr lang="en-US" sz="2400" dirty="0">
                <a:latin typeface="Helvetica" pitchFamily="2" charset="0"/>
              </a:rPr>
              <a:t>to test and measure many different implementations</a:t>
            </a:r>
          </a:p>
        </p:txBody>
      </p:sp>
      <p:sp>
        <p:nvSpPr>
          <p:cNvPr id="14" name="Rounded Rectangle 13">
            <a:extLst>
              <a:ext uri="{FF2B5EF4-FFF2-40B4-BE49-F238E27FC236}">
                <a16:creationId xmlns:a16="http://schemas.microsoft.com/office/drawing/2014/main" id="{5674A964-617D-6746-95C1-C694A771552B}"/>
              </a:ext>
            </a:extLst>
          </p:cNvPr>
          <p:cNvSpPr/>
          <p:nvPr/>
        </p:nvSpPr>
        <p:spPr>
          <a:xfrm>
            <a:off x="8217894" y="1399968"/>
            <a:ext cx="3757315" cy="3236872"/>
          </a:xfrm>
          <a:prstGeom prst="roundRect">
            <a:avLst/>
          </a:prstGeom>
          <a:solidFill>
            <a:srgbClr val="FFFFEC"/>
          </a:solidFill>
          <a:ln w="9525">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rPr>
              <a:t>How do we </a:t>
            </a:r>
            <a:r>
              <a:rPr lang="en-US" sz="2800" dirty="0">
                <a:solidFill>
                  <a:srgbClr val="900E27"/>
                </a:solidFill>
                <a:latin typeface="Helvetica" pitchFamily="2" charset="0"/>
              </a:rPr>
              <a:t>reduce</a:t>
            </a:r>
            <a:r>
              <a:rPr lang="en-US" sz="2800" dirty="0">
                <a:solidFill>
                  <a:schemeClr val="tx1"/>
                </a:solidFill>
                <a:latin typeface="Helvetica" pitchFamily="2" charset="0"/>
              </a:rPr>
              <a:t> the </a:t>
            </a:r>
            <a:r>
              <a:rPr lang="en-US" sz="2800" dirty="0">
                <a:solidFill>
                  <a:srgbClr val="900E27"/>
                </a:solidFill>
                <a:latin typeface="Helvetica" pitchFamily="2" charset="0"/>
              </a:rPr>
              <a:t>human effort</a:t>
            </a:r>
            <a:r>
              <a:rPr lang="en-US" sz="2800" dirty="0">
                <a:solidFill>
                  <a:schemeClr val="tx1"/>
                </a:solidFill>
                <a:latin typeface="Helvetica" pitchFamily="2" charset="0"/>
              </a:rPr>
              <a:t> required to achieve parallel scalability in large and complex software systems?</a:t>
            </a:r>
            <a:endParaRPr lang="en-US" sz="2800" dirty="0">
              <a:solidFill>
                <a:srgbClr val="7030A0"/>
              </a:solidFill>
              <a:latin typeface="Helvetica" pitchFamily="2" charset="0"/>
            </a:endParaRPr>
          </a:p>
        </p:txBody>
      </p:sp>
      <p:sp>
        <p:nvSpPr>
          <p:cNvPr id="15" name="Rounded Rectangle 14">
            <a:extLst>
              <a:ext uri="{FF2B5EF4-FFF2-40B4-BE49-F238E27FC236}">
                <a16:creationId xmlns:a16="http://schemas.microsoft.com/office/drawing/2014/main" id="{79F0E7E7-5102-954E-A0FB-18B3017BCF3D}"/>
              </a:ext>
            </a:extLst>
          </p:cNvPr>
          <p:cNvSpPr/>
          <p:nvPr/>
        </p:nvSpPr>
        <p:spPr>
          <a:xfrm>
            <a:off x="7089186" y="4849568"/>
            <a:ext cx="4886023" cy="1430580"/>
          </a:xfrm>
          <a:prstGeom prst="roundRect">
            <a:avLst/>
          </a:prstGeom>
          <a:solidFill>
            <a:srgbClr val="FFFFEC"/>
          </a:solidFill>
          <a:ln w="9525">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rPr>
              <a:t>How do we make </a:t>
            </a:r>
            <a:r>
              <a:rPr lang="en-US" sz="2800" dirty="0" err="1">
                <a:solidFill>
                  <a:srgbClr val="900E27"/>
                </a:solidFill>
                <a:latin typeface="Helvetica" pitchFamily="2" charset="0"/>
              </a:rPr>
              <a:t>exa</a:t>
            </a:r>
            <a:r>
              <a:rPr lang="en-US" sz="2800" dirty="0" err="1">
                <a:solidFill>
                  <a:schemeClr val="tx1"/>
                </a:solidFill>
                <a:latin typeface="Helvetica" pitchFamily="2" charset="0"/>
              </a:rPr>
              <a:t>scalability</a:t>
            </a:r>
            <a:r>
              <a:rPr lang="en-US" sz="2800" dirty="0">
                <a:solidFill>
                  <a:schemeClr val="tx1"/>
                </a:solidFill>
                <a:latin typeface="Helvetica" pitchFamily="2" charset="0"/>
              </a:rPr>
              <a:t> not </a:t>
            </a:r>
            <a:r>
              <a:rPr lang="en-US" sz="2800" dirty="0" err="1">
                <a:solidFill>
                  <a:srgbClr val="900E27"/>
                </a:solidFill>
                <a:latin typeface="Helvetica" pitchFamily="2" charset="0"/>
              </a:rPr>
              <a:t>exa</a:t>
            </a:r>
            <a:r>
              <a:rPr lang="en-US" sz="2800" dirty="0" err="1">
                <a:solidFill>
                  <a:schemeClr val="tx1"/>
                </a:solidFill>
                <a:latin typeface="Helvetica" pitchFamily="2" charset="0"/>
              </a:rPr>
              <a:t>hard</a:t>
            </a:r>
            <a:r>
              <a:rPr lang="en-US" sz="2800" dirty="0">
                <a:solidFill>
                  <a:schemeClr val="tx1"/>
                </a:solidFill>
                <a:latin typeface="Helvetica" pitchFamily="2" charset="0"/>
              </a:rPr>
              <a:t>?</a:t>
            </a:r>
            <a:endParaRPr lang="en-US" sz="2800" dirty="0">
              <a:solidFill>
                <a:srgbClr val="7030A0"/>
              </a:solidFill>
              <a:latin typeface="Helvetica" pitchFamily="2" charset="0"/>
            </a:endParaRPr>
          </a:p>
        </p:txBody>
      </p:sp>
      <p:pic>
        <p:nvPicPr>
          <p:cNvPr id="16" name="Picture 15"/>
          <p:cNvPicPr>
            <a:picLocks noChangeAspect="1"/>
          </p:cNvPicPr>
          <p:nvPr/>
        </p:nvPicPr>
        <p:blipFill>
          <a:blip r:embed="rId6"/>
          <a:stretch>
            <a:fillRect/>
          </a:stretch>
        </p:blipFill>
        <p:spPr>
          <a:xfrm>
            <a:off x="3188692" y="1545273"/>
            <a:ext cx="999513" cy="671206"/>
          </a:xfrm>
          <a:prstGeom prst="rect">
            <a:avLst/>
          </a:prstGeom>
        </p:spPr>
      </p:pic>
      <p:pic>
        <p:nvPicPr>
          <p:cNvPr id="17" name="Picture 16"/>
          <p:cNvPicPr>
            <a:picLocks noChangeAspect="1"/>
          </p:cNvPicPr>
          <p:nvPr/>
        </p:nvPicPr>
        <p:blipFill>
          <a:blip r:embed="rId6"/>
          <a:stretch>
            <a:fillRect/>
          </a:stretch>
        </p:blipFill>
        <p:spPr>
          <a:xfrm rot="19135161">
            <a:off x="5992190" y="3725774"/>
            <a:ext cx="999513" cy="671206"/>
          </a:xfrm>
          <a:prstGeom prst="rect">
            <a:avLst/>
          </a:prstGeom>
        </p:spPr>
      </p:pic>
      <p:pic>
        <p:nvPicPr>
          <p:cNvPr id="18" name="Picture 17"/>
          <p:cNvPicPr>
            <a:picLocks noChangeAspect="1"/>
          </p:cNvPicPr>
          <p:nvPr/>
        </p:nvPicPr>
        <p:blipFill>
          <a:blip r:embed="rId6"/>
          <a:stretch>
            <a:fillRect/>
          </a:stretch>
        </p:blipFill>
        <p:spPr>
          <a:xfrm rot="2922848">
            <a:off x="1376238" y="3932139"/>
            <a:ext cx="999513" cy="671206"/>
          </a:xfrm>
          <a:prstGeom prst="rect">
            <a:avLst/>
          </a:prstGeom>
        </p:spPr>
      </p:pic>
    </p:spTree>
    <p:extLst>
      <p:ext uri="{BB962C8B-B14F-4D97-AF65-F5344CB8AC3E}">
        <p14:creationId xmlns:p14="http://schemas.microsoft.com/office/powerpoint/2010/main" val="4088543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 y="180651"/>
            <a:ext cx="12456160" cy="605672"/>
          </a:xfrm>
        </p:spPr>
        <p:txBody>
          <a:bodyPr>
            <a:normAutofit fontScale="90000"/>
          </a:bodyPr>
          <a:lstStyle/>
          <a:p>
            <a:r>
              <a:rPr lang="en-US" dirty="0"/>
              <a:t>Julia’s active areas</a:t>
            </a:r>
          </a:p>
        </p:txBody>
      </p:sp>
      <p:sp>
        <p:nvSpPr>
          <p:cNvPr id="3" name="Content Placeholder 2"/>
          <p:cNvSpPr>
            <a:spLocks noGrp="1"/>
          </p:cNvSpPr>
          <p:nvPr>
            <p:ph idx="1"/>
          </p:nvPr>
        </p:nvSpPr>
        <p:spPr>
          <a:xfrm>
            <a:off x="233680" y="967508"/>
            <a:ext cx="10840720" cy="5679459"/>
          </a:xfrm>
        </p:spPr>
        <p:txBody>
          <a:bodyPr>
            <a:normAutofit fontScale="92500" lnSpcReduction="20000"/>
          </a:bodyPr>
          <a:lstStyle/>
          <a:p>
            <a:pPr>
              <a:lnSpc>
                <a:spcPct val="120000"/>
              </a:lnSpc>
            </a:pPr>
            <a:r>
              <a:rPr lang="en-US" dirty="0"/>
              <a:t>Differentiable Programming</a:t>
            </a:r>
          </a:p>
          <a:p>
            <a:pPr lvl="1">
              <a:lnSpc>
                <a:spcPct val="120000"/>
              </a:lnSpc>
            </a:pPr>
            <a:r>
              <a:rPr lang="en-US" dirty="0"/>
              <a:t>HPC becoming Scientific Machine Learning</a:t>
            </a:r>
          </a:p>
          <a:p>
            <a:pPr lvl="1">
              <a:lnSpc>
                <a:spcPct val="120000"/>
              </a:lnSpc>
            </a:pPr>
            <a:r>
              <a:rPr lang="en-US" dirty="0"/>
              <a:t>Neural ODE’s</a:t>
            </a:r>
          </a:p>
          <a:p>
            <a:pPr lvl="1">
              <a:lnSpc>
                <a:spcPct val="120000"/>
              </a:lnSpc>
            </a:pPr>
            <a:r>
              <a:rPr lang="en-US" dirty="0" err="1"/>
              <a:t>Composable</a:t>
            </a:r>
            <a:r>
              <a:rPr lang="en-US" dirty="0"/>
              <a:t> through Julia Stack</a:t>
            </a:r>
          </a:p>
          <a:p>
            <a:pPr lvl="1">
              <a:lnSpc>
                <a:spcPct val="120000"/>
              </a:lnSpc>
            </a:pPr>
            <a:r>
              <a:rPr lang="en-US" dirty="0" err="1"/>
              <a:t>Composable</a:t>
            </a:r>
            <a:r>
              <a:rPr lang="en-US" dirty="0"/>
              <a:t> through legacy code</a:t>
            </a:r>
          </a:p>
          <a:p>
            <a:pPr>
              <a:lnSpc>
                <a:spcPct val="120000"/>
              </a:lnSpc>
            </a:pPr>
            <a:r>
              <a:rPr lang="en-US" dirty="0"/>
              <a:t>High Performance </a:t>
            </a:r>
          </a:p>
          <a:p>
            <a:pPr lvl="1">
              <a:lnSpc>
                <a:spcPct val="120000"/>
              </a:lnSpc>
            </a:pPr>
            <a:r>
              <a:rPr lang="en-US" dirty="0"/>
              <a:t>Productivity</a:t>
            </a:r>
          </a:p>
          <a:p>
            <a:pPr lvl="1">
              <a:lnSpc>
                <a:spcPct val="120000"/>
              </a:lnSpc>
            </a:pPr>
            <a:r>
              <a:rPr lang="en-US" dirty="0"/>
              <a:t>Portability (Heterogeneity)</a:t>
            </a:r>
          </a:p>
          <a:p>
            <a:pPr lvl="1">
              <a:lnSpc>
                <a:spcPct val="120000"/>
              </a:lnSpc>
            </a:pPr>
            <a:r>
              <a:rPr lang="en-US" dirty="0"/>
              <a:t>From a high level language</a:t>
            </a:r>
          </a:p>
          <a:p>
            <a:pPr lvl="2">
              <a:lnSpc>
                <a:spcPct val="120000"/>
              </a:lnSpc>
            </a:pPr>
            <a:r>
              <a:rPr lang="en-US" dirty="0"/>
              <a:t>“Some thought it couldn’t be done”</a:t>
            </a:r>
          </a:p>
          <a:p>
            <a:pPr lvl="1">
              <a:lnSpc>
                <a:spcPct val="120000"/>
              </a:lnSpc>
            </a:pPr>
            <a:r>
              <a:rPr lang="en-US" dirty="0"/>
              <a:t>Say “what you want to compute”</a:t>
            </a:r>
          </a:p>
          <a:p>
            <a:pPr lvl="2">
              <a:lnSpc>
                <a:spcPct val="120000"/>
              </a:lnSpc>
            </a:pPr>
            <a:r>
              <a:rPr lang="en-US" dirty="0"/>
              <a:t>not how you want to compute it</a:t>
            </a:r>
          </a:p>
          <a:p>
            <a:pPr lvl="1">
              <a:lnSpc>
                <a:spcPct val="120000"/>
              </a:lnSpc>
            </a:pPr>
            <a:r>
              <a:rPr lang="en-US" dirty="0"/>
              <a:t>Give Legacy MPI Code a new life</a:t>
            </a:r>
          </a:p>
          <a:p>
            <a:pPr lvl="2">
              <a:lnSpc>
                <a:spcPct val="120000"/>
              </a:lnSpc>
            </a:pPr>
            <a:r>
              <a:rPr lang="en-US" dirty="0"/>
              <a:t>A new generation of users  </a:t>
            </a:r>
          </a:p>
          <a:p>
            <a:pPr lvl="1"/>
            <a:endParaRPr lang="en-US" dirty="0"/>
          </a:p>
          <a:p>
            <a:pPr lvl="1"/>
            <a:endParaRPr lang="en-US" dirty="0"/>
          </a:p>
          <a:p>
            <a:pPr marL="457200" lvl="1" indent="0">
              <a:buNone/>
            </a:pPr>
            <a:endParaRPr lang="en-US" dirty="0"/>
          </a:p>
          <a:p>
            <a:pPr lvl="1"/>
            <a:endParaRPr lang="en-US" dirty="0"/>
          </a:p>
        </p:txBody>
      </p:sp>
      <p:pic>
        <p:nvPicPr>
          <p:cNvPr id="7" name="Picture 6">
            <a:extLst>
              <a:ext uri="{FF2B5EF4-FFF2-40B4-BE49-F238E27FC236}">
                <a16:creationId xmlns:a16="http://schemas.microsoft.com/office/drawing/2014/main" id="{B0A3A1A5-6EA8-2845-B90D-304A7C2A1DE4}"/>
              </a:ext>
            </a:extLst>
          </p:cNvPr>
          <p:cNvPicPr>
            <a:picLocks noChangeAspect="1"/>
          </p:cNvPicPr>
          <p:nvPr/>
        </p:nvPicPr>
        <p:blipFill>
          <a:blip r:embed="rId2"/>
          <a:stretch>
            <a:fillRect/>
          </a:stretch>
        </p:blipFill>
        <p:spPr>
          <a:xfrm>
            <a:off x="6096000" y="2791689"/>
            <a:ext cx="5269700" cy="29028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4568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5241" y="1888802"/>
            <a:ext cx="10515600" cy="1325563"/>
          </a:xfrm>
        </p:spPr>
        <p:txBody>
          <a:bodyPr/>
          <a:lstStyle/>
          <a:p>
            <a:r>
              <a:rPr lang="en-US" dirty="0"/>
              <a:t>is a high level parallel computing language</a:t>
            </a:r>
          </a:p>
        </p:txBody>
      </p:sp>
      <p:pic>
        <p:nvPicPr>
          <p:cNvPr id="4" name="Picture 3"/>
          <p:cNvPicPr>
            <a:picLocks noChangeAspect="1"/>
          </p:cNvPicPr>
          <p:nvPr/>
        </p:nvPicPr>
        <p:blipFill>
          <a:blip r:embed="rId2"/>
          <a:stretch>
            <a:fillRect/>
          </a:stretch>
        </p:blipFill>
        <p:spPr>
          <a:xfrm>
            <a:off x="292194" y="1342940"/>
            <a:ext cx="2195555" cy="2195555"/>
          </a:xfrm>
          <a:prstGeom prst="rect">
            <a:avLst/>
          </a:prstGeom>
        </p:spPr>
      </p:pic>
      <p:pic>
        <p:nvPicPr>
          <p:cNvPr id="5" name="Picture 4"/>
          <p:cNvPicPr>
            <a:picLocks noChangeAspect="1"/>
          </p:cNvPicPr>
          <p:nvPr/>
        </p:nvPicPr>
        <p:blipFill>
          <a:blip r:embed="rId2"/>
          <a:stretch>
            <a:fillRect/>
          </a:stretch>
        </p:blipFill>
        <p:spPr>
          <a:xfrm>
            <a:off x="292194" y="3072603"/>
            <a:ext cx="2195555" cy="2195555"/>
          </a:xfrm>
          <a:prstGeom prst="rect">
            <a:avLst/>
          </a:prstGeom>
        </p:spPr>
      </p:pic>
      <p:sp>
        <p:nvSpPr>
          <p:cNvPr id="6" name="Title 1"/>
          <p:cNvSpPr txBox="1">
            <a:spLocks/>
          </p:cNvSpPr>
          <p:nvPr/>
        </p:nvSpPr>
        <p:spPr>
          <a:xfrm>
            <a:off x="2590851" y="36114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dirty="0"/>
              <a:t>will solve the great HPC language</a:t>
            </a:r>
          </a:p>
          <a:p>
            <a:r>
              <a:rPr lang="en-US" dirty="0"/>
              <a:t>Problem </a:t>
            </a:r>
            <a:r>
              <a:rPr lang="mr-IN" dirty="0"/>
              <a:t>…</a:t>
            </a:r>
            <a:r>
              <a:rPr lang="en-US" dirty="0"/>
              <a:t>.</a:t>
            </a:r>
          </a:p>
        </p:txBody>
      </p:sp>
    </p:spTree>
    <p:extLst>
      <p:ext uri="{BB962C8B-B14F-4D97-AF65-F5344CB8AC3E}">
        <p14:creationId xmlns:p14="http://schemas.microsoft.com/office/powerpoint/2010/main" val="724097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27528"/>
            <a:ext cx="10515600" cy="1325563"/>
          </a:xfrm>
        </p:spPr>
        <p:txBody>
          <a:bodyPr/>
          <a:lstStyle/>
          <a:p>
            <a:r>
              <a:rPr lang="en-US" dirty="0"/>
              <a:t>Parallel Research Areas</a:t>
            </a:r>
          </a:p>
        </p:txBody>
      </p:sp>
      <p:sp>
        <p:nvSpPr>
          <p:cNvPr id="3" name="Content Placeholder 2"/>
          <p:cNvSpPr>
            <a:spLocks noGrp="1"/>
          </p:cNvSpPr>
          <p:nvPr>
            <p:ph idx="1"/>
          </p:nvPr>
        </p:nvSpPr>
        <p:spPr>
          <a:xfrm>
            <a:off x="838200" y="1453091"/>
            <a:ext cx="10515600" cy="4351338"/>
          </a:xfrm>
        </p:spPr>
        <p:txBody>
          <a:bodyPr>
            <a:noAutofit/>
          </a:bodyPr>
          <a:lstStyle/>
          <a:p>
            <a:r>
              <a:rPr lang="en-US" sz="2400" dirty="0"/>
              <a:t>Unified SPMD programming model</a:t>
            </a:r>
          </a:p>
          <a:p>
            <a:pPr lvl="1"/>
            <a:r>
              <a:rPr lang="en-US" dirty="0"/>
              <a:t>where a function can run at scale from a single core all the way to the full system without any code modifications.</a:t>
            </a:r>
            <a:endParaRPr lang="en-US" sz="2400" dirty="0"/>
          </a:p>
          <a:p>
            <a:r>
              <a:rPr lang="en-US" sz="2400" dirty="0"/>
              <a:t>Task based parallel code </a:t>
            </a:r>
          </a:p>
          <a:p>
            <a:pPr lvl="1"/>
            <a:r>
              <a:rPr lang="en-US" dirty="0"/>
              <a:t>automatically distribute to </a:t>
            </a:r>
            <a:r>
              <a:rPr lang="en-US" dirty="0" err="1"/>
              <a:t>cpus</a:t>
            </a:r>
            <a:r>
              <a:rPr lang="en-US" dirty="0"/>
              <a:t> and </a:t>
            </a:r>
            <a:r>
              <a:rPr lang="en-US" dirty="0" err="1"/>
              <a:t>gpus</a:t>
            </a:r>
            <a:endParaRPr lang="en-US" sz="2400" dirty="0"/>
          </a:p>
          <a:p>
            <a:r>
              <a:rPr lang="en-US" sz="2400" dirty="0"/>
              <a:t>A dynamic scheduler where a single abstraction </a:t>
            </a:r>
            <a:r>
              <a:rPr lang="mr-IN" sz="2400" dirty="0"/>
              <a:t>–</a:t>
            </a:r>
            <a:r>
              <a:rPr lang="en-US" sz="2400" dirty="0"/>
              <a:t> spawn</a:t>
            </a:r>
          </a:p>
          <a:p>
            <a:pPr lvl="1"/>
            <a:r>
              <a:rPr lang="en-US" dirty="0"/>
              <a:t> - can launch computations on different computational elements throughout the system.  </a:t>
            </a:r>
            <a:endParaRPr lang="en-US" sz="2400" dirty="0"/>
          </a:p>
          <a:p>
            <a:r>
              <a:rPr lang="en-US" sz="2400" dirty="0"/>
              <a:t>Mechanisms to build distributed data structures, </a:t>
            </a:r>
          </a:p>
          <a:p>
            <a:pPr lvl="1"/>
            <a:r>
              <a:rPr lang="en-US" dirty="0"/>
              <a:t>and to reason about memory locality</a:t>
            </a:r>
          </a:p>
          <a:p>
            <a:r>
              <a:rPr lang="en-US" sz="2400" dirty="0"/>
              <a:t>Interface with Tapir (</a:t>
            </a:r>
            <a:r>
              <a:rPr lang="en-US" sz="2400" dirty="0" err="1"/>
              <a:t>Leiserson</a:t>
            </a:r>
            <a:r>
              <a:rPr lang="en-US" sz="2400" dirty="0"/>
              <a:t>, </a:t>
            </a:r>
            <a:r>
              <a:rPr lang="en-US" sz="2400" dirty="0" err="1"/>
              <a:t>Schardl</a:t>
            </a:r>
            <a:r>
              <a:rPr lang="en-US" sz="2400" dirty="0"/>
              <a:t>)</a:t>
            </a:r>
            <a:endParaRPr lang="en-US" dirty="0"/>
          </a:p>
          <a:p>
            <a:r>
              <a:rPr lang="mr-IN" sz="2400" dirty="0"/>
              <a:t>…</a:t>
            </a:r>
            <a:r>
              <a:rPr lang="en-US" sz="2400" dirty="0"/>
              <a:t> and some good old fashioned performance engineering</a:t>
            </a:r>
          </a:p>
        </p:txBody>
      </p:sp>
    </p:spTree>
    <p:extLst>
      <p:ext uri="{BB962C8B-B14F-4D97-AF65-F5344CB8AC3E}">
        <p14:creationId xmlns:p14="http://schemas.microsoft.com/office/powerpoint/2010/main" val="2920578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8996" cy="1325563"/>
          </a:xfrm>
        </p:spPr>
        <p:txBody>
          <a:bodyPr/>
          <a:lstStyle/>
          <a:p>
            <a:r>
              <a:rPr lang="en-US" dirty="0"/>
              <a:t>Please participate!</a:t>
            </a:r>
          </a:p>
        </p:txBody>
      </p:sp>
      <p:sp>
        <p:nvSpPr>
          <p:cNvPr id="3" name="Content Placeholder 2"/>
          <p:cNvSpPr>
            <a:spLocks noGrp="1"/>
          </p:cNvSpPr>
          <p:nvPr>
            <p:ph idx="1"/>
          </p:nvPr>
        </p:nvSpPr>
        <p:spPr>
          <a:xfrm>
            <a:off x="3086409" y="2222083"/>
            <a:ext cx="10536336" cy="1396373"/>
          </a:xfrm>
        </p:spPr>
        <p:txBody>
          <a:bodyPr>
            <a:normAutofit/>
          </a:bodyPr>
          <a:lstStyle/>
          <a:p>
            <a:pPr marL="0" indent="0">
              <a:buNone/>
            </a:pPr>
            <a:r>
              <a:rPr lang="en-US" sz="5400" dirty="0"/>
              <a:t>discourse/slack</a:t>
            </a:r>
          </a:p>
          <a:p>
            <a:pPr marL="0" indent="0">
              <a:buNone/>
            </a:pPr>
            <a:endParaRPr lang="en-US" sz="5400" dirty="0"/>
          </a:p>
          <a:p>
            <a:pPr marL="0" indent="0">
              <a:buNone/>
            </a:pPr>
            <a:endParaRPr lang="en-US" sz="5400" dirty="0"/>
          </a:p>
        </p:txBody>
      </p:sp>
      <p:pic>
        <p:nvPicPr>
          <p:cNvPr id="4" name="Picture 3"/>
          <p:cNvPicPr>
            <a:picLocks noChangeAspect="1"/>
          </p:cNvPicPr>
          <p:nvPr/>
        </p:nvPicPr>
        <p:blipFill>
          <a:blip r:embed="rId2"/>
          <a:stretch>
            <a:fillRect/>
          </a:stretch>
        </p:blipFill>
        <p:spPr>
          <a:xfrm>
            <a:off x="720892" y="1442710"/>
            <a:ext cx="2195555" cy="2195555"/>
          </a:xfrm>
          <a:prstGeom prst="rect">
            <a:avLst/>
          </a:prstGeom>
        </p:spPr>
      </p:pic>
      <p:sp>
        <p:nvSpPr>
          <p:cNvPr id="5" name="TextBox 4"/>
          <p:cNvSpPr txBox="1"/>
          <p:nvPr/>
        </p:nvSpPr>
        <p:spPr>
          <a:xfrm>
            <a:off x="1379325" y="4847366"/>
            <a:ext cx="6169477" cy="1569660"/>
          </a:xfrm>
          <a:prstGeom prst="rect">
            <a:avLst/>
          </a:prstGeom>
          <a:noFill/>
        </p:spPr>
        <p:txBody>
          <a:bodyPr wrap="none" rtlCol="0">
            <a:spAutoFit/>
          </a:bodyPr>
          <a:lstStyle/>
          <a:p>
            <a:r>
              <a:rPr lang="en-US" sz="4800" dirty="0"/>
              <a:t>talk to me </a:t>
            </a:r>
            <a:r>
              <a:rPr lang="en-US" sz="4800" dirty="0">
                <a:solidFill>
                  <a:srgbClr val="FF0000"/>
                </a:solidFill>
              </a:rPr>
              <a:t>or</a:t>
            </a:r>
          </a:p>
          <a:p>
            <a:r>
              <a:rPr lang="en-US" sz="4800" dirty="0"/>
              <a:t>email: </a:t>
            </a:r>
            <a:r>
              <a:rPr lang="en-US" sz="4800" dirty="0" err="1"/>
              <a:t>julialab@mit.edu</a:t>
            </a:r>
            <a:endParaRPr lang="en-US" sz="4800" dirty="0"/>
          </a:p>
        </p:txBody>
      </p:sp>
    </p:spTree>
    <p:extLst>
      <p:ext uri="{BB962C8B-B14F-4D97-AF65-F5344CB8AC3E}">
        <p14:creationId xmlns:p14="http://schemas.microsoft.com/office/powerpoint/2010/main" val="408248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abstraction</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98659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community building</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1840138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code reuse</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32962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to engage students</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latin typeface="Gill Sans" charset="0"/>
                <a:ea typeface="Gill Sans" charset="0"/>
                <a:cs typeface="Gill Sans" charset="0"/>
              </a:rPr>
              <a:t>Alan Edelman</a:t>
            </a:r>
          </a:p>
        </p:txBody>
      </p:sp>
    </p:spTree>
    <p:extLst>
      <p:ext uri="{BB962C8B-B14F-4D97-AF65-F5344CB8AC3E}">
        <p14:creationId xmlns:p14="http://schemas.microsoft.com/office/powerpoint/2010/main" val="3328612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977"/>
            <a:ext cx="12328638" cy="5393873"/>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sz="6600" dirty="0"/>
              <a:t>The Power of Language</a:t>
            </a:r>
            <a:br>
              <a:rPr lang="en-US" sz="6600" dirty="0"/>
            </a:br>
            <a:r>
              <a:rPr lang="en-US" sz="6600" dirty="0"/>
              <a:t>for HPC!</a:t>
            </a:r>
            <a:br>
              <a:rPr lang="en-US" sz="6600" dirty="0"/>
            </a:br>
            <a:br>
              <a:rPr lang="en-US" sz="6600" dirty="0"/>
            </a:br>
            <a:br>
              <a:rPr lang="en-US" sz="6600" dirty="0"/>
            </a:br>
            <a:br>
              <a:rPr lang="en-US" sz="6600" dirty="0"/>
            </a:br>
            <a:br>
              <a:rPr lang="en-US" sz="6600" dirty="0"/>
            </a:br>
            <a:endParaRPr lang="en-US" sz="66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6082750"/>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930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95076"/>
            <a:ext cx="2100291" cy="1162924"/>
          </a:xfrm>
          <a:prstGeom prst="rect">
            <a:avLst/>
          </a:prstGeom>
        </p:spPr>
      </p:pic>
      <p:sp>
        <p:nvSpPr>
          <p:cNvPr id="9" name="Subtitle 8"/>
          <p:cNvSpPr>
            <a:spLocks noGrp="1"/>
          </p:cNvSpPr>
          <p:nvPr>
            <p:ph type="subTitle" idx="1"/>
          </p:nvPr>
        </p:nvSpPr>
        <p:spPr/>
        <p:txBody>
          <a:bodyPr/>
          <a:lstStyle/>
          <a:p>
            <a:endParaRPr lang="en-US"/>
          </a:p>
        </p:txBody>
      </p:sp>
      <p:sp>
        <p:nvSpPr>
          <p:cNvPr id="11" name="Subtitle 2"/>
          <p:cNvSpPr txBox="1">
            <a:spLocks/>
          </p:cNvSpPr>
          <p:nvPr/>
        </p:nvSpPr>
        <p:spPr>
          <a:xfrm>
            <a:off x="2372117" y="5009021"/>
            <a:ext cx="7624328" cy="19655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Lucida Grande" panose="020B0600040502020204" pitchFamily="34" charset="0"/>
                <a:ea typeface="+mn-ea"/>
                <a:cs typeface="Lucida Grande" panose="020B06000405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Lucida Grande" panose="020B0600040502020204" pitchFamily="34" charset="0"/>
                <a:ea typeface="+mn-ea"/>
                <a:cs typeface="Lucida Grande" panose="020B06000405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Lucida Grande" panose="020B0600040502020204" pitchFamily="34" charset="0"/>
                <a:ea typeface="+mn-ea"/>
                <a:cs typeface="Lucida Grande" panose="020B06000405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ucida Grande" panose="020B0600040502020204" pitchFamily="34" charset="0"/>
                <a:ea typeface="+mn-ea"/>
                <a:cs typeface="Lucida Grande" panose="020B06000405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a:latin typeface="Gill Sans" charset="0"/>
                <a:ea typeface="Gill Sans" charset="0"/>
                <a:cs typeface="Gill Sans" charset="0"/>
              </a:rPr>
              <a:t>Alan Edelman</a:t>
            </a:r>
            <a:endParaRPr lang="en-US" sz="2800" dirty="0">
              <a:latin typeface="Gill Sans" charset="0"/>
              <a:ea typeface="Gill Sans" charset="0"/>
              <a:cs typeface="Gill Sans" charset="0"/>
            </a:endParaRPr>
          </a:p>
        </p:txBody>
      </p:sp>
    </p:spTree>
    <p:extLst>
      <p:ext uri="{BB962C8B-B14F-4D97-AF65-F5344CB8AC3E}">
        <p14:creationId xmlns:p14="http://schemas.microsoft.com/office/powerpoint/2010/main" val="10363367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edc813f1-f84e-41b5-98e6-726684c8126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34137</TotalTime>
  <Words>1812</Words>
  <Application>Microsoft Macintosh PowerPoint</Application>
  <PresentationFormat>Widescreen</PresentationFormat>
  <Paragraphs>330</Paragraphs>
  <Slides>45</Slides>
  <Notes>14</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Brush Script MT Italic</vt:lpstr>
      <vt:lpstr>Arial</vt:lpstr>
      <vt:lpstr>Arial Narrow</vt:lpstr>
      <vt:lpstr>Calibri</vt:lpstr>
      <vt:lpstr>Consolas</vt:lpstr>
      <vt:lpstr>Georgia</vt:lpstr>
      <vt:lpstr>Gill Sans</vt:lpstr>
      <vt:lpstr>Helvetica</vt:lpstr>
      <vt:lpstr>Intel Clear</vt:lpstr>
      <vt:lpstr>Lucida Grande</vt:lpstr>
      <vt:lpstr>Neo Sans Intel</vt:lpstr>
      <vt:lpstr>Office Theme</vt:lpstr>
      <vt:lpstr>   The Power of Language      </vt:lpstr>
      <vt:lpstr>   The Power of Language for performance      </vt:lpstr>
      <vt:lpstr>   The Power of Language for productivity      </vt:lpstr>
      <vt:lpstr>   The Power of Language for impact      </vt:lpstr>
      <vt:lpstr>   The Power of Language for abstraction     </vt:lpstr>
      <vt:lpstr>   The Power of Language for community building     </vt:lpstr>
      <vt:lpstr>   The Power of Language for code reuse     </vt:lpstr>
      <vt:lpstr>   The Power of Language to engage students     </vt:lpstr>
      <vt:lpstr>   The Power of Language for HPC!     </vt:lpstr>
      <vt:lpstr>Thanksgiving Past &amp; Present</vt:lpstr>
      <vt:lpstr>Thanksgiving Past &amp; Present</vt:lpstr>
      <vt:lpstr>Thanksgiving Past &amp; Present</vt:lpstr>
      <vt:lpstr>Thanksgiving Past &amp; Present</vt:lpstr>
      <vt:lpstr>Thanksgiving Past &amp; Present</vt:lpstr>
      <vt:lpstr>Thanksgiving Past &amp; Present</vt:lpstr>
      <vt:lpstr>Thanksgiving Past &amp; Present</vt:lpstr>
      <vt:lpstr>Thanksgiving Past &amp; Present</vt:lpstr>
      <vt:lpstr>Thanksgiving Past &amp; Present</vt:lpstr>
      <vt:lpstr>Thanksgiving Past &amp; Present</vt:lpstr>
      <vt:lpstr>Thanksgiving Past &amp; Present</vt:lpstr>
      <vt:lpstr>Thanksgiving Past &amp; Present</vt:lpstr>
      <vt:lpstr>Historical Precedent: Philosophers &amp; Mathematicians</vt:lpstr>
      <vt:lpstr>What did we miss 15 years ago? </vt:lpstr>
      <vt:lpstr>Something seems to have gone wrong!</vt:lpstr>
      <vt:lpstr>PowerPoint Presentation</vt:lpstr>
      <vt:lpstr>PowerPoint Presentation</vt:lpstr>
      <vt:lpstr>PowerPoint Presentation</vt:lpstr>
      <vt:lpstr>PowerPoint Presentation</vt:lpstr>
      <vt:lpstr>PowerPoint Presentation</vt:lpstr>
      <vt:lpstr>Julia at National Labs</vt:lpstr>
      <vt:lpstr>PowerPoint Presentation</vt:lpstr>
      <vt:lpstr>Demo!</vt:lpstr>
      <vt:lpstr>PowerPoint Presentation</vt:lpstr>
      <vt:lpstr>Julia @ Intel (Thanks Intel!) Vectorize &amp; Thread or Performance Dies Threaded + Vectorized can be Much Faster Together than Either Alone</vt:lpstr>
      <vt:lpstr>PowerPoint Presentation</vt:lpstr>
      <vt:lpstr>PowerPoint Presentation</vt:lpstr>
      <vt:lpstr>Code is the “New” Math</vt:lpstr>
      <vt:lpstr>http://worrydream.com/ClimateChange/</vt:lpstr>
      <vt:lpstr>PowerPoint Presentation</vt:lpstr>
      <vt:lpstr>Software performance engineering</vt:lpstr>
      <vt:lpstr>Software performance engineering</vt:lpstr>
      <vt:lpstr>Julia’s active areas</vt:lpstr>
      <vt:lpstr>is a high level parallel computing language</vt:lpstr>
      <vt:lpstr>Parallel Research Areas</vt:lpstr>
      <vt:lpstr>Please participate!</vt:lpstr>
    </vt:vector>
  </TitlesOfParts>
  <Company>Unknown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Bernie Wang</dc:creator>
  <cp:lastModifiedBy>Alan Edelman</cp:lastModifiedBy>
  <cp:revision>1997</cp:revision>
  <cp:lastPrinted>2019-11-19T21:19:57Z</cp:lastPrinted>
  <dcterms:created xsi:type="dcterms:W3CDTF">2014-01-07T04:22:01Z</dcterms:created>
  <dcterms:modified xsi:type="dcterms:W3CDTF">2022-01-31T15:20:07Z</dcterms:modified>
</cp:coreProperties>
</file>